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8" r:id="rId3"/>
    <p:sldId id="259" r:id="rId4"/>
  </p:sldIdLst>
  <p:sldSz cx="7772400" cy="10058400"/>
  <p:notesSz cx="7023100" cy="93091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FF53DB-41D8-45E9-873D-E41DCF3884D6}" v="44" dt="2025-09-08T17:19:21.98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snapToObjects="1">
      <p:cViewPr varScale="1">
        <p:scale>
          <a:sx n="82" d="100"/>
          <a:sy n="82" d="100"/>
        </p:scale>
        <p:origin x="2568" y="11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doghlian, Lori" userId="7e3b2fe1-15d6-425c-b383-3d9846ef468c" providerId="ADAL" clId="{FAFF53DB-41D8-45E9-873D-E41DCF3884D6}"/>
    <pc:docChg chg="custSel modSld">
      <pc:chgData name="Kurdoghlian, Lori" userId="7e3b2fe1-15d6-425c-b383-3d9846ef468c" providerId="ADAL" clId="{FAFF53DB-41D8-45E9-873D-E41DCF3884D6}" dt="2025-09-08T17:25:25.536" v="210" actId="14100"/>
      <pc:docMkLst>
        <pc:docMk/>
      </pc:docMkLst>
      <pc:sldChg chg="addSp delSp modSp mod">
        <pc:chgData name="Kurdoghlian, Lori" userId="7e3b2fe1-15d6-425c-b383-3d9846ef468c" providerId="ADAL" clId="{FAFF53DB-41D8-45E9-873D-E41DCF3884D6}" dt="2025-09-03T19:47:03.549" v="117" actId="255"/>
        <pc:sldMkLst>
          <pc:docMk/>
          <pc:sldMk cId="0" sldId="256"/>
        </pc:sldMkLst>
        <pc:spChg chg="mod">
          <ac:chgData name="Kurdoghlian, Lori" userId="7e3b2fe1-15d6-425c-b383-3d9846ef468c" providerId="ADAL" clId="{FAFF53DB-41D8-45E9-873D-E41DCF3884D6}" dt="2025-09-03T19:34:42.485" v="23" actId="20577"/>
          <ac:spMkLst>
            <pc:docMk/>
            <pc:sldMk cId="0" sldId="256"/>
            <ac:spMk id="114" creationId="{00000000-0000-0000-0000-000000000000}"/>
          </ac:spMkLst>
        </pc:spChg>
        <pc:spChg chg="mod">
          <ac:chgData name="Kurdoghlian, Lori" userId="7e3b2fe1-15d6-425c-b383-3d9846ef468c" providerId="ADAL" clId="{FAFF53DB-41D8-45E9-873D-E41DCF3884D6}" dt="2025-09-03T19:33:49.056" v="7" actId="20577"/>
          <ac:spMkLst>
            <pc:docMk/>
            <pc:sldMk cId="0" sldId="256"/>
            <ac:spMk id="116" creationId="{00000000-0000-0000-0000-000000000000}"/>
          </ac:spMkLst>
        </pc:spChg>
        <pc:spChg chg="mod">
          <ac:chgData name="Kurdoghlian, Lori" userId="7e3b2fe1-15d6-425c-b383-3d9846ef468c" providerId="ADAL" clId="{FAFF53DB-41D8-45E9-873D-E41DCF3884D6}" dt="2025-09-03T19:33:42.375" v="4" actId="20577"/>
          <ac:spMkLst>
            <pc:docMk/>
            <pc:sldMk cId="0" sldId="256"/>
            <ac:spMk id="119" creationId="{00000000-0000-0000-0000-000000000000}"/>
          </ac:spMkLst>
        </pc:spChg>
        <pc:spChg chg="mod">
          <ac:chgData name="Kurdoghlian, Lori" userId="7e3b2fe1-15d6-425c-b383-3d9846ef468c" providerId="ADAL" clId="{FAFF53DB-41D8-45E9-873D-E41DCF3884D6}" dt="2025-09-03T19:45:51.950" v="97" actId="20577"/>
          <ac:spMkLst>
            <pc:docMk/>
            <pc:sldMk cId="0" sldId="256"/>
            <ac:spMk id="133" creationId="{00000000-0000-0000-0000-000000000000}"/>
          </ac:spMkLst>
        </pc:spChg>
        <pc:spChg chg="mod">
          <ac:chgData name="Kurdoghlian, Lori" userId="7e3b2fe1-15d6-425c-b383-3d9846ef468c" providerId="ADAL" clId="{FAFF53DB-41D8-45E9-873D-E41DCF3884D6}" dt="2025-09-03T19:46:07.385" v="111" actId="20577"/>
          <ac:spMkLst>
            <pc:docMk/>
            <pc:sldMk cId="0" sldId="256"/>
            <ac:spMk id="140" creationId="{00000000-0000-0000-0000-000000000000}"/>
          </ac:spMkLst>
        </pc:spChg>
        <pc:spChg chg="mod">
          <ac:chgData name="Kurdoghlian, Lori" userId="7e3b2fe1-15d6-425c-b383-3d9846ef468c" providerId="ADAL" clId="{FAFF53DB-41D8-45E9-873D-E41DCF3884D6}" dt="2025-09-03T19:46:14.708" v="112" actId="20577"/>
          <ac:spMkLst>
            <pc:docMk/>
            <pc:sldMk cId="0" sldId="256"/>
            <ac:spMk id="164" creationId="{00000000-0000-0000-0000-000000000000}"/>
          </ac:spMkLst>
        </pc:spChg>
        <pc:spChg chg="mod">
          <ac:chgData name="Kurdoghlian, Lori" userId="7e3b2fe1-15d6-425c-b383-3d9846ef468c" providerId="ADAL" clId="{FAFF53DB-41D8-45E9-873D-E41DCF3884D6}" dt="2025-09-03T19:45:42.582" v="94" actId="20577"/>
          <ac:spMkLst>
            <pc:docMk/>
            <pc:sldMk cId="0" sldId="256"/>
            <ac:spMk id="172" creationId="{00000000-0000-0000-0000-000000000000}"/>
          </ac:spMkLst>
        </pc:spChg>
        <pc:graphicFrameChg chg="add mod">
          <ac:chgData name="Kurdoghlian, Lori" userId="7e3b2fe1-15d6-425c-b383-3d9846ef468c" providerId="ADAL" clId="{FAFF53DB-41D8-45E9-873D-E41DCF3884D6}" dt="2025-09-03T19:41:18.877" v="65"/>
          <ac:graphicFrameMkLst>
            <pc:docMk/>
            <pc:sldMk cId="0" sldId="256"/>
            <ac:graphicFrameMk id="3" creationId="{F6B9EB00-7B8B-4F23-B842-309D3807B6A1}"/>
          </ac:graphicFrameMkLst>
        </pc:graphicFrameChg>
        <pc:graphicFrameChg chg="add mod">
          <ac:chgData name="Kurdoghlian, Lori" userId="7e3b2fe1-15d6-425c-b383-3d9846ef468c" providerId="ADAL" clId="{FAFF53DB-41D8-45E9-873D-E41DCF3884D6}" dt="2025-09-03T19:47:03.549" v="117" actId="255"/>
          <ac:graphicFrameMkLst>
            <pc:docMk/>
            <pc:sldMk cId="0" sldId="256"/>
            <ac:graphicFrameMk id="5" creationId="{1239D0F0-4424-4B1D-A62F-4F10BBB20A20}"/>
          </ac:graphicFrameMkLst>
        </pc:graphicFrameChg>
      </pc:sldChg>
      <pc:sldChg chg="addSp delSp modSp mod">
        <pc:chgData name="Kurdoghlian, Lori" userId="7e3b2fe1-15d6-425c-b383-3d9846ef468c" providerId="ADAL" clId="{FAFF53DB-41D8-45E9-873D-E41DCF3884D6}" dt="2025-09-08T17:25:25.536" v="210" actId="14100"/>
        <pc:sldMkLst>
          <pc:docMk/>
          <pc:sldMk cId="0" sldId="258"/>
        </pc:sldMkLst>
        <pc:spChg chg="mod">
          <ac:chgData name="Kurdoghlian, Lori" userId="7e3b2fe1-15d6-425c-b383-3d9846ef468c" providerId="ADAL" clId="{FAFF53DB-41D8-45E9-873D-E41DCF3884D6}" dt="2025-09-03T19:35:02.990" v="33" actId="20577"/>
          <ac:spMkLst>
            <pc:docMk/>
            <pc:sldMk cId="0" sldId="258"/>
            <ac:spMk id="204" creationId="{00000000-0000-0000-0000-000000000000}"/>
          </ac:spMkLst>
        </pc:spChg>
        <pc:spChg chg="mod">
          <ac:chgData name="Kurdoghlian, Lori" userId="7e3b2fe1-15d6-425c-b383-3d9846ef468c" providerId="ADAL" clId="{FAFF53DB-41D8-45E9-873D-E41DCF3884D6}" dt="2025-09-03T19:35:19.923" v="41" actId="20577"/>
          <ac:spMkLst>
            <pc:docMk/>
            <pc:sldMk cId="0" sldId="258"/>
            <ac:spMk id="213" creationId="{00000000-0000-0000-0000-000000000000}"/>
          </ac:spMkLst>
        </pc:spChg>
        <pc:spChg chg="mod">
          <ac:chgData name="Kurdoghlian, Lori" userId="7e3b2fe1-15d6-425c-b383-3d9846ef468c" providerId="ADAL" clId="{FAFF53DB-41D8-45E9-873D-E41DCF3884D6}" dt="2025-09-08T17:07:38.932" v="167" actId="13926"/>
          <ac:spMkLst>
            <pc:docMk/>
            <pc:sldMk cId="0" sldId="258"/>
            <ac:spMk id="214" creationId="{00000000-0000-0000-0000-000000000000}"/>
          </ac:spMkLst>
        </pc:spChg>
        <pc:spChg chg="mod">
          <ac:chgData name="Kurdoghlian, Lori" userId="7e3b2fe1-15d6-425c-b383-3d9846ef468c" providerId="ADAL" clId="{FAFF53DB-41D8-45E9-873D-E41DCF3884D6}" dt="2025-09-03T19:34:57.321" v="28" actId="20577"/>
          <ac:spMkLst>
            <pc:docMk/>
            <pc:sldMk cId="0" sldId="258"/>
            <ac:spMk id="215" creationId="{00000000-0000-0000-0000-000000000000}"/>
          </ac:spMkLst>
        </pc:spChg>
        <pc:graphicFrameChg chg="add mod">
          <ac:chgData name="Kurdoghlian, Lori" userId="7e3b2fe1-15d6-425c-b383-3d9846ef468c" providerId="ADAL" clId="{FAFF53DB-41D8-45E9-873D-E41DCF3884D6}" dt="2025-09-03T20:06:38.076" v="153" actId="14100"/>
          <ac:graphicFrameMkLst>
            <pc:docMk/>
            <pc:sldMk cId="0" sldId="258"/>
            <ac:graphicFrameMk id="2" creationId="{00000000-0008-0000-0500-000005000000}"/>
          </ac:graphicFrameMkLst>
        </pc:graphicFrameChg>
        <pc:graphicFrameChg chg="mod">
          <ac:chgData name="Kurdoghlian, Lori" userId="7e3b2fe1-15d6-425c-b383-3d9846ef468c" providerId="ADAL" clId="{FAFF53DB-41D8-45E9-873D-E41DCF3884D6}" dt="2025-09-08T17:06:59.337" v="154"/>
          <ac:graphicFrameMkLst>
            <pc:docMk/>
            <pc:sldMk cId="0" sldId="258"/>
            <ac:graphicFrameMk id="205" creationId="{00000000-0000-0000-0000-000000000000}"/>
          </ac:graphicFrameMkLst>
        </pc:graphicFrameChg>
        <pc:graphicFrameChg chg="mod modGraphic">
          <ac:chgData name="Kurdoghlian, Lori" userId="7e3b2fe1-15d6-425c-b383-3d9846ef468c" providerId="ADAL" clId="{FAFF53DB-41D8-45E9-873D-E41DCF3884D6}" dt="2025-09-08T17:19:33.488" v="205" actId="207"/>
          <ac:graphicFrameMkLst>
            <pc:docMk/>
            <pc:sldMk cId="0" sldId="258"/>
            <ac:graphicFrameMk id="218" creationId="{00000000-0000-0000-0000-000000000000}"/>
          </ac:graphicFrameMkLst>
        </pc:graphicFrameChg>
        <pc:picChg chg="mod">
          <ac:chgData name="Kurdoghlian, Lori" userId="7e3b2fe1-15d6-425c-b383-3d9846ef468c" providerId="ADAL" clId="{FAFF53DB-41D8-45E9-873D-E41DCF3884D6}" dt="2025-09-08T17:18:56.103" v="194" actId="1076"/>
          <ac:picMkLst>
            <pc:docMk/>
            <pc:sldMk cId="0" sldId="258"/>
            <ac:picMk id="3" creationId="{D16C5EDD-3599-6869-E61B-A9DA973CFED9}"/>
          </ac:picMkLst>
        </pc:picChg>
        <pc:picChg chg="mod">
          <ac:chgData name="Kurdoghlian, Lori" userId="7e3b2fe1-15d6-425c-b383-3d9846ef468c" providerId="ADAL" clId="{FAFF53DB-41D8-45E9-873D-E41DCF3884D6}" dt="2025-09-08T17:19:09.172" v="196" actId="1076"/>
          <ac:picMkLst>
            <pc:docMk/>
            <pc:sldMk cId="0" sldId="258"/>
            <ac:picMk id="5" creationId="{610FFFF6-CF3A-5E14-96F8-E40B10AC2736}"/>
          </ac:picMkLst>
        </pc:picChg>
        <pc:picChg chg="add mod">
          <ac:chgData name="Kurdoghlian, Lori" userId="7e3b2fe1-15d6-425c-b383-3d9846ef468c" providerId="ADAL" clId="{FAFF53DB-41D8-45E9-873D-E41DCF3884D6}" dt="2025-09-08T17:25:25.536" v="210" actId="14100"/>
          <ac:picMkLst>
            <pc:docMk/>
            <pc:sldMk cId="0" sldId="258"/>
            <ac:picMk id="6" creationId="{517073F7-A3E1-59E1-AC79-FE2D65572EC5}"/>
          </ac:picMkLst>
        </pc:picChg>
        <pc:picChg chg="mod">
          <ac:chgData name="Kurdoghlian, Lori" userId="7e3b2fe1-15d6-425c-b383-3d9846ef468c" providerId="ADAL" clId="{FAFF53DB-41D8-45E9-873D-E41DCF3884D6}" dt="2025-09-08T17:18:51.970" v="193" actId="1076"/>
          <ac:picMkLst>
            <pc:docMk/>
            <pc:sldMk cId="0" sldId="258"/>
            <ac:picMk id="7" creationId="{CF8846C1-5EAE-872E-D85C-AD2BCB76FCD9}"/>
          </ac:picMkLst>
        </pc:picChg>
        <pc:picChg chg="del">
          <ac:chgData name="Kurdoghlian, Lori" userId="7e3b2fe1-15d6-425c-b383-3d9846ef468c" providerId="ADAL" clId="{FAFF53DB-41D8-45E9-873D-E41DCF3884D6}" dt="2025-09-08T17:17:59.912" v="187" actId="478"/>
          <ac:picMkLst>
            <pc:docMk/>
            <pc:sldMk cId="0" sldId="258"/>
            <ac:picMk id="13" creationId="{4E0B367C-99C1-2F26-0DB8-8D960F1B9395}"/>
          </ac:picMkLst>
        </pc:picChg>
      </pc:sldChg>
      <pc:sldChg chg="modSp mod">
        <pc:chgData name="Kurdoghlian, Lori" userId="7e3b2fe1-15d6-425c-b383-3d9846ef468c" providerId="ADAL" clId="{FAFF53DB-41D8-45E9-873D-E41DCF3884D6}" dt="2025-09-03T19:35:27.661" v="46" actId="20577"/>
        <pc:sldMkLst>
          <pc:docMk/>
          <pc:sldMk cId="0" sldId="259"/>
        </pc:sldMkLst>
        <pc:spChg chg="mod">
          <ac:chgData name="Kurdoghlian, Lori" userId="7e3b2fe1-15d6-425c-b383-3d9846ef468c" providerId="ADAL" clId="{FAFF53DB-41D8-45E9-873D-E41DCF3884D6}" dt="2025-09-03T19:35:27.661" v="46" actId="20577"/>
          <ac:spMkLst>
            <pc:docMk/>
            <pc:sldMk cId="0" sldId="259"/>
            <ac:spMk id="237"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Labor%20Force%20LMI_Updated%20May%202025.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Labor%20Force%20LMI_Updated%20May%202025.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Labor%20Force%20LMI_Updated%20May%20202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'Labor Force Trend'!$A$11</c:f>
              <c:strCache>
                <c:ptCount val="1"/>
                <c:pt idx="0">
                  <c:v>Burbank </c:v>
                </c:pt>
              </c:strCache>
            </c:strRef>
          </c:tx>
          <c:spPr>
            <a:ln w="28575" cap="rnd">
              <a:solidFill>
                <a:srgbClr val="008080"/>
              </a:solidFill>
              <a:round/>
            </a:ln>
            <a:effectLst/>
          </c:spPr>
          <c:marker>
            <c:symbol val="none"/>
          </c:marker>
          <c:dLbls>
            <c:dLbl>
              <c:idx val="0"/>
              <c:layout>
                <c:manualLayout>
                  <c:x val="-6.7154174283973189E-2"/>
                  <c:y val="-6.946660497750795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369-47DA-92AD-7CEBE8DB4C27}"/>
                </c:ext>
              </c:extLst>
            </c:dLbl>
            <c:dLbl>
              <c:idx val="1"/>
              <c:layout>
                <c:manualLayout>
                  <c:x val="-5.9841560024375379E-2"/>
                  <c:y val="-6.18615424307546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69-47DA-92AD-7CEBE8DB4C27}"/>
                </c:ext>
              </c:extLst>
            </c:dLbl>
            <c:dLbl>
              <c:idx val="2"/>
              <c:layout>
                <c:manualLayout>
                  <c:x val="-5.1395586520606315E-2"/>
                  <c:y val="-2.159062901321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69-47DA-92AD-7CEBE8DB4C27}"/>
                </c:ext>
              </c:extLst>
            </c:dLbl>
            <c:dLbl>
              <c:idx val="3"/>
              <c:layout>
                <c:manualLayout>
                  <c:x val="-4.5216331505179772E-2"/>
                  <c:y val="-2.52516211420854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369-47DA-92AD-7CEBE8DB4C27}"/>
                </c:ext>
              </c:extLst>
            </c:dLbl>
            <c:dLbl>
              <c:idx val="4"/>
              <c:layout>
                <c:manualLayout>
                  <c:x val="-4.0341255332114564E-2"/>
                  <c:y val="-3.98955896575531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369-47DA-92AD-7CEBE8DB4C27}"/>
                </c:ext>
              </c:extLst>
            </c:dLbl>
            <c:dLbl>
              <c:idx val="5"/>
              <c:layout>
                <c:manualLayout>
                  <c:x val="-2.97320548180116E-2"/>
                  <c:y val="-5.61351514286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369-47DA-92AD-7CEBE8DB4C27}"/>
                </c:ext>
              </c:extLst>
            </c:dLbl>
            <c:dLbl>
              <c:idx val="6"/>
              <c:layout>
                <c:manualLayout>
                  <c:x val="-4.5918803111220048E-2"/>
                  <c:y val="-4.29195115025778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369-47DA-92AD-7CEBE8DB4C27}"/>
                </c:ext>
              </c:extLst>
            </c:dLbl>
            <c:dLbl>
              <c:idx val="7"/>
              <c:layout>
                <c:manualLayout>
                  <c:x val="-2.8594992139744001E-2"/>
                  <c:y val="-4.35957859515200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369-47DA-92AD-7CEBE8DB4C27}"/>
                </c:ext>
              </c:extLst>
            </c:dLbl>
            <c:dLbl>
              <c:idx val="8"/>
              <c:layout>
                <c:manualLayout>
                  <c:x val="-2.4884526796787799E-2"/>
                  <c:y val="-3.54199547132391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369-47DA-92AD-7CEBE8DB4C27}"/>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Trend'!$J$11:$Q$11</c:f>
              <c:numCache>
                <c:formatCode>0.0%</c:formatCode>
                <c:ptCount val="8"/>
                <c:pt idx="0">
                  <c:v>5.0999999999999997E-2</c:v>
                </c:pt>
                <c:pt idx="1">
                  <c:v>4.3999999999999997E-2</c:v>
                </c:pt>
                <c:pt idx="2">
                  <c:v>0.10400000000000001</c:v>
                </c:pt>
                <c:pt idx="3">
                  <c:v>8.2000000000000003E-2</c:v>
                </c:pt>
                <c:pt idx="4">
                  <c:v>5.5E-2</c:v>
                </c:pt>
                <c:pt idx="5">
                  <c:v>6.9000000000000006E-2</c:v>
                </c:pt>
                <c:pt idx="6">
                  <c:v>7.2999999999999995E-2</c:v>
                </c:pt>
                <c:pt idx="7">
                  <c:v>7.3999999999999996E-2</c:v>
                </c:pt>
              </c:numCache>
              <c:extLst/>
            </c:numRef>
          </c:val>
          <c:smooth val="0"/>
          <c:extLst>
            <c:ext xmlns:c16="http://schemas.microsoft.com/office/drawing/2014/chart" uri="{C3380CC4-5D6E-409C-BE32-E72D297353CC}">
              <c16:uniqueId val="{00000009-C369-47DA-92AD-7CEBE8DB4C27}"/>
            </c:ext>
          </c:extLst>
        </c:ser>
        <c:ser>
          <c:idx val="1"/>
          <c:order val="1"/>
          <c:tx>
            <c:strRef>
              <c:f>'Labor Force Trend'!$A$12</c:f>
              <c:strCache>
                <c:ptCount val="1"/>
                <c:pt idx="0">
                  <c:v>Glendale </c:v>
                </c:pt>
              </c:strCache>
            </c:strRef>
          </c:tx>
          <c:spPr>
            <a:ln w="28575" cap="rnd">
              <a:solidFill>
                <a:srgbClr val="FFC000"/>
              </a:solidFill>
              <a:round/>
            </a:ln>
            <a:effectLst/>
          </c:spPr>
          <c:marker>
            <c:symbol val="none"/>
          </c:marker>
          <c:dLbls>
            <c:dLbl>
              <c:idx val="0"/>
              <c:layout>
                <c:manualLayout>
                  <c:x val="-7.018017628966397E-2"/>
                  <c:y val="-4.59987806301813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369-47DA-92AD-7CEBE8DB4C27}"/>
                </c:ext>
              </c:extLst>
            </c:dLbl>
            <c:dLbl>
              <c:idx val="1"/>
              <c:layout>
                <c:manualLayout>
                  <c:x val="-4.7954435311673795E-2"/>
                  <c:y val="6.505611839706130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369-47DA-92AD-7CEBE8DB4C27}"/>
                </c:ext>
              </c:extLst>
            </c:dLbl>
            <c:dLbl>
              <c:idx val="2"/>
              <c:layout>
                <c:manualLayout>
                  <c:x val="-3.5766744879010826E-2"/>
                  <c:y val="9.0830944319768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369-47DA-92AD-7CEBE8DB4C27}"/>
                </c:ext>
              </c:extLst>
            </c:dLbl>
            <c:dLbl>
              <c:idx val="3"/>
              <c:layout>
                <c:manualLayout>
                  <c:x val="-5.0219042546555535E-2"/>
                  <c:y val="-8.505608957035230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369-47DA-92AD-7CEBE8DB4C27}"/>
                </c:ext>
              </c:extLst>
            </c:dLbl>
            <c:dLbl>
              <c:idx val="4"/>
              <c:layout>
                <c:manualLayout>
                  <c:x val="-3.8499858450052153E-2"/>
                  <c:y val="-1.7832779139839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369-47DA-92AD-7CEBE8DB4C27}"/>
                </c:ext>
              </c:extLst>
            </c:dLbl>
            <c:dLbl>
              <c:idx val="5"/>
              <c:layout>
                <c:manualLayout>
                  <c:x val="-3.0372550981036799E-2"/>
                  <c:y val="3.33107835512378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369-47DA-92AD-7CEBE8DB4C27}"/>
                </c:ext>
              </c:extLst>
            </c:dLbl>
            <c:dLbl>
              <c:idx val="6"/>
              <c:layout>
                <c:manualLayout>
                  <c:x val="-3.8402475098961102E-2"/>
                  <c:y val="3.47392432170409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369-47DA-92AD-7CEBE8DB4C27}"/>
                </c:ext>
              </c:extLst>
            </c:dLbl>
            <c:dLbl>
              <c:idx val="7"/>
              <c:layout>
                <c:manualLayout>
                  <c:x val="-2.4128899164916139E-2"/>
                  <c:y val="6.2393631578009805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ysClr val="windowText" lastClr="000000"/>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8.873761741645006E-2"/>
                      <c:h val="6.2397368783717377E-2"/>
                    </c:manualLayout>
                  </c15:layout>
                </c:ext>
                <c:ext xmlns:c16="http://schemas.microsoft.com/office/drawing/2014/chart" uri="{C3380CC4-5D6E-409C-BE32-E72D297353CC}">
                  <c16:uniqueId val="{00000011-C369-47DA-92AD-7CEBE8DB4C27}"/>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Trend'!$J$12:$Q$12</c:f>
              <c:numCache>
                <c:formatCode>0.0%</c:formatCode>
                <c:ptCount val="8"/>
                <c:pt idx="0">
                  <c:v>4.2999999999999997E-2</c:v>
                </c:pt>
                <c:pt idx="1">
                  <c:v>3.5999999999999997E-2</c:v>
                </c:pt>
                <c:pt idx="2">
                  <c:v>9.9000000000000005E-2</c:v>
                </c:pt>
                <c:pt idx="3">
                  <c:v>7.0000000000000007E-2</c:v>
                </c:pt>
                <c:pt idx="4">
                  <c:v>4.2000000000000003E-2</c:v>
                </c:pt>
                <c:pt idx="5">
                  <c:v>4.9000000000000002E-2</c:v>
                </c:pt>
                <c:pt idx="6">
                  <c:v>5.6000000000000001E-2</c:v>
                </c:pt>
                <c:pt idx="7">
                  <c:v>6.4000000000000001E-2</c:v>
                </c:pt>
              </c:numCache>
              <c:extLst/>
            </c:numRef>
          </c:val>
          <c:smooth val="0"/>
          <c:extLst>
            <c:ext xmlns:c16="http://schemas.microsoft.com/office/drawing/2014/chart" uri="{C3380CC4-5D6E-409C-BE32-E72D297353CC}">
              <c16:uniqueId val="{00000012-C369-47DA-92AD-7CEBE8DB4C27}"/>
            </c:ext>
          </c:extLst>
        </c:ser>
        <c:ser>
          <c:idx val="2"/>
          <c:order val="2"/>
          <c:tx>
            <c:strRef>
              <c:f>'Labor Force Trend'!$A$13</c:f>
              <c:strCache>
                <c:ptCount val="1"/>
                <c:pt idx="0">
                  <c:v>La Cañada Flintridge</c:v>
                </c:pt>
              </c:strCache>
            </c:strRef>
          </c:tx>
          <c:spPr>
            <a:ln w="28575" cap="rnd">
              <a:solidFill>
                <a:srgbClr val="FB500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Trend'!$J$13:$Q$13</c:f>
              <c:numCache>
                <c:formatCode>0.0%</c:formatCode>
                <c:ptCount val="8"/>
                <c:pt idx="0">
                  <c:v>0.02</c:v>
                </c:pt>
                <c:pt idx="1">
                  <c:v>1.7000000000000001E-2</c:v>
                </c:pt>
                <c:pt idx="2">
                  <c:v>5.0999999999999997E-2</c:v>
                </c:pt>
                <c:pt idx="3">
                  <c:v>3.6999999999999998E-2</c:v>
                </c:pt>
                <c:pt idx="4">
                  <c:v>1.9E-2</c:v>
                </c:pt>
                <c:pt idx="5">
                  <c:v>3.5000000000000003E-2</c:v>
                </c:pt>
                <c:pt idx="6">
                  <c:v>0.04</c:v>
                </c:pt>
                <c:pt idx="7">
                  <c:v>4.2999999999999997E-2</c:v>
                </c:pt>
              </c:numCache>
              <c:extLst/>
            </c:numRef>
          </c:val>
          <c:smooth val="0"/>
          <c:extLst>
            <c:ext xmlns:c16="http://schemas.microsoft.com/office/drawing/2014/chart" uri="{C3380CC4-5D6E-409C-BE32-E72D297353CC}">
              <c16:uniqueId val="{00000013-C369-47DA-92AD-7CEBE8DB4C27}"/>
            </c:ext>
          </c:extLst>
        </c:ser>
        <c:dLbls>
          <c:showLegendKey val="0"/>
          <c:showVal val="0"/>
          <c:showCatName val="0"/>
          <c:showSerName val="0"/>
          <c:showPercent val="0"/>
          <c:showBubbleSize val="0"/>
        </c:dLbls>
        <c:smooth val="0"/>
        <c:axId val="-2093533944"/>
        <c:axId val="-2093530376"/>
      </c:lineChart>
      <c:catAx>
        <c:axId val="-209353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0376"/>
        <c:crosses val="autoZero"/>
        <c:auto val="1"/>
        <c:lblAlgn val="ctr"/>
        <c:lblOffset val="100"/>
        <c:noMultiLvlLbl val="0"/>
      </c:catAx>
      <c:valAx>
        <c:axId val="-20935303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3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1"/>
          <c:tx>
            <c:strRef>
              <c:f>'Unemployment Rate Comparison'!$H$5</c:f>
              <c:strCache>
                <c:ptCount val="1"/>
                <c:pt idx="0">
                  <c:v>December 2020</c:v>
                </c:pt>
              </c:strCache>
            </c:strRef>
          </c:tx>
          <c:spPr>
            <a:solidFill>
              <a:schemeClr val="accent4"/>
            </a:solidFill>
            <a:ln>
              <a:noFill/>
            </a:ln>
            <a:effectLst/>
          </c:spPr>
          <c:invertIfNegative val="0"/>
          <c:dLbls>
            <c:dLbl>
              <c:idx val="4"/>
              <c:layout>
                <c:manualLayout>
                  <c:x val="-1.247016030610373E-16"/>
                  <c:y val="3.04320147990648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534-477D-8C22-15499D41BD3E}"/>
                </c:ext>
              </c:extLst>
            </c:dLbl>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Comparison'!$H$6:$H$12</c:f>
              <c:numCache>
                <c:formatCode>0.0%</c:formatCode>
                <c:ptCount val="7"/>
                <c:pt idx="0">
                  <c:v>0.10400000000000001</c:v>
                </c:pt>
                <c:pt idx="1">
                  <c:v>9.9000000000000005E-2</c:v>
                </c:pt>
                <c:pt idx="2">
                  <c:v>5.0999999999999997E-2</c:v>
                </c:pt>
                <c:pt idx="3">
                  <c:v>9.8000000000000004E-2</c:v>
                </c:pt>
                <c:pt idx="4">
                  <c:v>0.107</c:v>
                </c:pt>
                <c:pt idx="5">
                  <c:v>8.8000000000000009E-2</c:v>
                </c:pt>
                <c:pt idx="6">
                  <c:v>6.7000000000000004E-2</c:v>
                </c:pt>
              </c:numCache>
            </c:numRef>
          </c:val>
          <c:extLst>
            <c:ext xmlns:c16="http://schemas.microsoft.com/office/drawing/2014/chart" uri="{C3380CC4-5D6E-409C-BE32-E72D297353CC}">
              <c16:uniqueId val="{00000000-0534-477D-8C22-15499D41BD3E}"/>
            </c:ext>
          </c:extLst>
        </c:ser>
        <c:ser>
          <c:idx val="5"/>
          <c:order val="4"/>
          <c:tx>
            <c:strRef>
              <c:f>'Unemployment Rate Comparison'!$I$5</c:f>
              <c:strCache>
                <c:ptCount val="1"/>
                <c:pt idx="0">
                  <c:v>November 2021</c:v>
                </c:pt>
              </c:strCache>
            </c:strRef>
          </c:tx>
          <c:spPr>
            <a:solidFill>
              <a:schemeClr val="accent6"/>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Comparison'!$I$6:$I$12</c:f>
              <c:numCache>
                <c:formatCode>0.0%</c:formatCode>
                <c:ptCount val="7"/>
                <c:pt idx="0">
                  <c:v>8.2000000000000003E-2</c:v>
                </c:pt>
                <c:pt idx="1">
                  <c:v>7.0000000000000007E-2</c:v>
                </c:pt>
                <c:pt idx="2">
                  <c:v>3.6999999999999998E-2</c:v>
                </c:pt>
                <c:pt idx="3">
                  <c:v>7.1999999999999995E-2</c:v>
                </c:pt>
                <c:pt idx="4">
                  <c:v>7.0999999999999994E-2</c:v>
                </c:pt>
                <c:pt idx="5">
                  <c:v>5.3999999999999999E-2</c:v>
                </c:pt>
                <c:pt idx="6">
                  <c:v>4.2000000000000003E-2</c:v>
                </c:pt>
              </c:numCache>
            </c:numRef>
          </c:val>
          <c:extLst>
            <c:ext xmlns:c16="http://schemas.microsoft.com/office/drawing/2014/chart" uri="{C3380CC4-5D6E-409C-BE32-E72D297353CC}">
              <c16:uniqueId val="{00000001-0534-477D-8C22-15499D41BD3E}"/>
            </c:ext>
          </c:extLst>
        </c:ser>
        <c:ser>
          <c:idx val="1"/>
          <c:order val="6"/>
          <c:tx>
            <c:strRef>
              <c:f>'Unemployment Rate Comparison'!$J$5</c:f>
              <c:strCache>
                <c:ptCount val="1"/>
                <c:pt idx="0">
                  <c:v>December 2022</c:v>
                </c:pt>
              </c:strCache>
              <c:extLst xmlns:c15="http://schemas.microsoft.com/office/drawing/2012/chart"/>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extLst xmlns:c15="http://schemas.microsoft.com/office/drawing/2012/chart"/>
            </c:strRef>
          </c:cat>
          <c:val>
            <c:numRef>
              <c:f>'Unemployment Rate Comparison'!$J$6:$J$12</c:f>
              <c:numCache>
                <c:formatCode>0.0%</c:formatCode>
                <c:ptCount val="7"/>
                <c:pt idx="0">
                  <c:v>5.5E-2</c:v>
                </c:pt>
                <c:pt idx="1">
                  <c:v>4.2000000000000003E-2</c:v>
                </c:pt>
                <c:pt idx="2">
                  <c:v>1.9E-2</c:v>
                </c:pt>
                <c:pt idx="3">
                  <c:v>4.4999999999999998E-2</c:v>
                </c:pt>
                <c:pt idx="4">
                  <c:v>4.3999999999999997E-2</c:v>
                </c:pt>
                <c:pt idx="5">
                  <c:v>3.7000000000000005E-2</c:v>
                </c:pt>
                <c:pt idx="6">
                  <c:v>3.3000000000000002E-2</c:v>
                </c:pt>
              </c:numCache>
              <c:extLst xmlns:c15="http://schemas.microsoft.com/office/drawing/2012/chart"/>
            </c:numRef>
          </c:val>
          <c:extLst xmlns:c15="http://schemas.microsoft.com/office/drawing/2012/chart">
            <c:ext xmlns:c16="http://schemas.microsoft.com/office/drawing/2014/chart" uri="{C3380CC4-5D6E-409C-BE32-E72D297353CC}">
              <c16:uniqueId val="{00000002-0534-477D-8C22-15499D41BD3E}"/>
            </c:ext>
          </c:extLst>
        </c:ser>
        <c:ser>
          <c:idx val="7"/>
          <c:order val="7"/>
          <c:tx>
            <c:strRef>
              <c:f>'Unemployment Rate Comparison'!$K$5</c:f>
              <c:strCache>
                <c:ptCount val="1"/>
                <c:pt idx="0">
                  <c:v>December 2023</c:v>
                </c:pt>
              </c:strCache>
            </c:strRef>
          </c:tx>
          <c:spPr>
            <a:solidFill>
              <a:schemeClr val="accent2">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'Unemployment Rate Comparison'!$K$6:$K$12</c:f>
              <c:numCache>
                <c:formatCode>0.0%</c:formatCode>
                <c:ptCount val="7"/>
                <c:pt idx="0">
                  <c:v>6.9000000000000006E-2</c:v>
                </c:pt>
                <c:pt idx="1">
                  <c:v>4.9000000000000002E-2</c:v>
                </c:pt>
                <c:pt idx="2">
                  <c:v>3.5000000000000003E-2</c:v>
                </c:pt>
                <c:pt idx="3">
                  <c:v>5.5E-2</c:v>
                </c:pt>
                <c:pt idx="4">
                  <c:v>0.05</c:v>
                </c:pt>
                <c:pt idx="5">
                  <c:v>5.0999999999999997E-2</c:v>
                </c:pt>
                <c:pt idx="6">
                  <c:v>3.6999999999999998E-2</c:v>
                </c:pt>
              </c:numCache>
            </c:numRef>
          </c:val>
          <c:extLst>
            <c:ext xmlns:c16="http://schemas.microsoft.com/office/drawing/2014/chart" uri="{C3380CC4-5D6E-409C-BE32-E72D297353CC}">
              <c16:uniqueId val="{00000003-0534-477D-8C22-15499D41BD3E}"/>
            </c:ext>
          </c:extLst>
        </c:ser>
        <c:ser>
          <c:idx val="8"/>
          <c:order val="8"/>
          <c:tx>
            <c:strRef>
              <c:f>'Unemployment Rate Comparison'!$L$5</c:f>
              <c:strCache>
                <c:ptCount val="1"/>
                <c:pt idx="0">
                  <c:v>July 2025</c:v>
                </c:pt>
              </c:strCache>
            </c:strRef>
          </c:tx>
          <c:spPr>
            <a:solidFill>
              <a:schemeClr val="accent3">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'Unemployment Rate Comparison'!$L$6:$L$12</c:f>
              <c:numCache>
                <c:formatCode>0.0%</c:formatCode>
                <c:ptCount val="7"/>
                <c:pt idx="0">
                  <c:v>7.3999999999999996E-2</c:v>
                </c:pt>
                <c:pt idx="1">
                  <c:v>6.4000000000000001E-2</c:v>
                </c:pt>
                <c:pt idx="2">
                  <c:v>4.2999999999999997E-2</c:v>
                </c:pt>
                <c:pt idx="3">
                  <c:v>6.6000000000000003E-2</c:v>
                </c:pt>
                <c:pt idx="4">
                  <c:v>6.4000000000000001E-2</c:v>
                </c:pt>
                <c:pt idx="5">
                  <c:v>6.0999999999999999E-2</c:v>
                </c:pt>
                <c:pt idx="6">
                  <c:v>4.5999999999999999E-2</c:v>
                </c:pt>
              </c:numCache>
            </c:numRef>
          </c:val>
          <c:extLst>
            <c:ext xmlns:c16="http://schemas.microsoft.com/office/drawing/2014/chart" uri="{C3380CC4-5D6E-409C-BE32-E72D297353CC}">
              <c16:uniqueId val="{00000004-0534-477D-8C22-15499D41BD3E}"/>
            </c:ext>
          </c:extLst>
        </c:ser>
        <c:dLbls>
          <c:dLblPos val="outEnd"/>
          <c:showLegendKey val="0"/>
          <c:showVal val="1"/>
          <c:showCatName val="0"/>
          <c:showSerName val="0"/>
          <c:showPercent val="0"/>
          <c:showBubbleSize val="0"/>
        </c:dLbls>
        <c:gapWidth val="444"/>
        <c:overlap val="-90"/>
        <c:axId val="-2093408536"/>
        <c:axId val="-2093404616"/>
        <c:extLst>
          <c:ext xmlns:c15="http://schemas.microsoft.com/office/drawing/2012/chart" uri="{02D57815-91ED-43cb-92C2-25804820EDAC}">
            <c15:filteredBarSeries>
              <c15:ser>
                <c:idx val="2"/>
                <c:order val="0"/>
                <c:tx>
                  <c:strRef>
                    <c:extLst>
                      <c:ext uri="{02D57815-91ED-43cb-92C2-25804820EDAC}">
                        <c15:formulaRef>
                          <c15:sqref>'Unemployment Rate Comparison'!#REF!</c15:sqref>
                        </c15:formulaRef>
                      </c:ext>
                    </c:extLst>
                    <c:strCache>
                      <c:ptCount val="1"/>
                      <c:pt idx="0">
                        <c:v>#REF!</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c:ext uri="{02D57815-91ED-43cb-92C2-25804820EDAC}">
                        <c15:formulaRef>
                          <c15:sqref>'Unemployment Rate Comparison'!$L$39:$L$45</c15:sqref>
                        </c15:formulaRef>
                      </c:ext>
                    </c:extLst>
                    <c:numCache>
                      <c:formatCode>General</c:formatCode>
                      <c:ptCount val="7"/>
                    </c:numCache>
                  </c:numRef>
                </c:val>
                <c:extLst>
                  <c:ext xmlns:c16="http://schemas.microsoft.com/office/drawing/2014/chart" uri="{C3380CC4-5D6E-409C-BE32-E72D297353CC}">
                    <c16:uniqueId val="{00000005-0534-477D-8C22-15499D41BD3E}"/>
                  </c:ext>
                </c:extLst>
              </c15:ser>
            </c15:filteredBarSeries>
            <c15:filteredBarSeries>
              <c15:ser>
                <c:idx val="0"/>
                <c:order val="2"/>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0534-477D-8C22-15499D41BD3E}"/>
                  </c:ext>
                </c:extLst>
              </c15:ser>
            </c15:filteredBarSeries>
            <c15:filteredBarSeries>
              <c15:ser>
                <c:idx val="4"/>
                <c:order val="3"/>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7-0534-477D-8C22-15499D41BD3E}"/>
                  </c:ext>
                </c:extLst>
              </c15:ser>
            </c15:filteredBarSeries>
            <c15:filteredBarSeries>
              <c15:ser>
                <c:idx val="6"/>
                <c:order val="5"/>
                <c:tx>
                  <c:strRef>
                    <c:extLst xmlns:c15="http://schemas.microsoft.com/office/drawing/2012/chart">
                      <c:ext xmlns:c15="http://schemas.microsoft.com/office/drawing/2012/chart" uri="{02D57815-91ED-43cb-92C2-25804820EDAC}">
                        <c15:formulaRef>
                          <c15:sqref>'Unemployment Rate Comparison'!$J$39</c15:sqref>
                        </c15:formulaRef>
                      </c:ext>
                    </c:extLst>
                    <c:strCache>
                      <c:ptCount val="1"/>
                      <c:pt idx="0">
                        <c:v>April 2022</c:v>
                      </c:pt>
                    </c:strCache>
                  </c:strRef>
                </c:tx>
                <c:spPr>
                  <a:solidFill>
                    <a:schemeClr val="accent1">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Comparison'!$J$40:$J$46</c15:sqref>
                        </c15:formulaRef>
                      </c:ext>
                    </c:extLst>
                    <c:numCache>
                      <c:formatCode>0.0%</c:formatCode>
                      <c:ptCount val="7"/>
                      <c:pt idx="0">
                        <c:v>0.06</c:v>
                      </c:pt>
                      <c:pt idx="1">
                        <c:v>4.4999999999999998E-2</c:v>
                      </c:pt>
                      <c:pt idx="2">
                        <c:v>2.1000000000000001E-2</c:v>
                      </c:pt>
                      <c:pt idx="3">
                        <c:v>4.9000000000000002E-2</c:v>
                      </c:pt>
                      <c:pt idx="4">
                        <c:v>4.7E-2</c:v>
                      </c:pt>
                      <c:pt idx="5">
                        <c:v>3.7999999999999999E-2</c:v>
                      </c:pt>
                      <c:pt idx="6">
                        <c:v>3.6000000000000004E-2</c:v>
                      </c:pt>
                    </c:numCache>
                  </c:numRef>
                </c:val>
                <c:extLst xmlns:c15="http://schemas.microsoft.com/office/drawing/2012/chart">
                  <c:ext xmlns:c16="http://schemas.microsoft.com/office/drawing/2014/chart" uri="{C3380CC4-5D6E-409C-BE32-E72D297353CC}">
                    <c16:uniqueId val="{00000008-0534-477D-8C22-15499D41BD3E}"/>
                  </c:ext>
                </c:extLst>
              </c15:ser>
            </c15:filteredBarSeries>
          </c:ext>
        </c:extLst>
      </c:barChart>
      <c:catAx>
        <c:axId val="-20934085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lumMod val="65000"/>
                    <a:lumOff val="35000"/>
                  </a:schemeClr>
                </a:solidFill>
                <a:latin typeface="+mn-lt"/>
                <a:ea typeface="+mn-ea"/>
                <a:cs typeface="+mn-cs"/>
              </a:defRPr>
            </a:pPr>
            <a:endParaRPr lang="en-US"/>
          </a:p>
        </c:txPr>
        <c:crossAx val="-2093404616"/>
        <c:crosses val="autoZero"/>
        <c:auto val="1"/>
        <c:lblAlgn val="ctr"/>
        <c:lblOffset val="100"/>
        <c:noMultiLvlLbl val="0"/>
      </c:catAx>
      <c:valAx>
        <c:axId val="-2093404616"/>
        <c:scaling>
          <c:orientation val="minMax"/>
        </c:scaling>
        <c:delete val="1"/>
        <c:axPos val="l"/>
        <c:numFmt formatCode="0.0%" sourceLinked="1"/>
        <c:majorTickMark val="none"/>
        <c:minorTickMark val="none"/>
        <c:tickLblPos val="nextTo"/>
        <c:crossAx val="-20934085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'Cities job ad'!$D$3:$D$12</c:f>
              <c:strCache>
                <c:ptCount val="10"/>
                <c:pt idx="0">
                  <c:v>Los Angeles</c:v>
                </c:pt>
                <c:pt idx="1">
                  <c:v>Long Beach</c:v>
                </c:pt>
                <c:pt idx="2">
                  <c:v>Torrance</c:v>
                </c:pt>
                <c:pt idx="3">
                  <c:v>Pasadena</c:v>
                </c:pt>
                <c:pt idx="4">
                  <c:v>Santa Monica</c:v>
                </c:pt>
                <c:pt idx="5">
                  <c:v>Santa Clarita</c:v>
                </c:pt>
                <c:pt idx="6">
                  <c:v>El Segundo</c:v>
                </c:pt>
                <c:pt idx="7">
                  <c:v>Glendale</c:v>
                </c:pt>
                <c:pt idx="8">
                  <c:v>Burbank</c:v>
                </c:pt>
                <c:pt idx="9">
                  <c:v>Culver City</c:v>
                </c:pt>
              </c:strCache>
            </c:strRef>
          </c:cat>
          <c:val>
            <c:numRef>
              <c:f>'Cities job ad'!$E$3:$E$12</c:f>
              <c:numCache>
                <c:formatCode>General</c:formatCode>
                <c:ptCount val="10"/>
                <c:pt idx="0">
                  <c:v>43406</c:v>
                </c:pt>
                <c:pt idx="1">
                  <c:v>5079</c:v>
                </c:pt>
                <c:pt idx="2">
                  <c:v>3757</c:v>
                </c:pt>
                <c:pt idx="3">
                  <c:v>3282</c:v>
                </c:pt>
                <c:pt idx="4">
                  <c:v>3135</c:v>
                </c:pt>
                <c:pt idx="5">
                  <c:v>2491</c:v>
                </c:pt>
                <c:pt idx="6">
                  <c:v>2402</c:v>
                </c:pt>
                <c:pt idx="7">
                  <c:v>2390</c:v>
                </c:pt>
                <c:pt idx="8">
                  <c:v>2189</c:v>
                </c:pt>
                <c:pt idx="9">
                  <c:v>1850</c:v>
                </c:pt>
              </c:numCache>
            </c:numRef>
          </c:val>
          <c:extLst>
            <c:ext xmlns:c16="http://schemas.microsoft.com/office/drawing/2014/chart" uri="{C3380CC4-5D6E-409C-BE32-E72D297353CC}">
              <c16:uniqueId val="{00000000-55C5-4B04-8B66-4F810B0790A2}"/>
            </c:ext>
          </c:extLst>
        </c:ser>
        <c:dLbls>
          <c:dLblPos val="outEnd"/>
          <c:showLegendKey val="0"/>
          <c:showVal val="1"/>
          <c:showCatName val="0"/>
          <c:showSerName val="0"/>
          <c:showPercent val="0"/>
          <c:showBubbleSize val="0"/>
        </c:dLbls>
        <c:gapWidth val="182"/>
        <c:axId val="453752840"/>
        <c:axId val="453753168"/>
      </c:barChart>
      <c:catAx>
        <c:axId val="453752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3168"/>
        <c:crosses val="autoZero"/>
        <c:auto val="1"/>
        <c:lblAlgn val="ctr"/>
        <c:lblOffset val="100"/>
        <c:noMultiLvlLbl val="0"/>
      </c:catAx>
      <c:valAx>
        <c:axId val="4537531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2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2162175" y="698500"/>
            <a:ext cx="2698750" cy="3490913"/>
          </a:xfrm>
          <a:prstGeom prst="rect">
            <a:avLst/>
          </a:prstGeom>
        </p:spPr>
        <p:txBody>
          <a:bodyPr lIns="93324" tIns="46662" rIns="93324" bIns="46662"/>
          <a:lstStyle/>
          <a:p>
            <a:endParaRPr dirty="0"/>
          </a:p>
        </p:txBody>
      </p:sp>
      <p:sp>
        <p:nvSpPr>
          <p:cNvPr id="101" name="Shape 101"/>
          <p:cNvSpPr>
            <a:spLocks noGrp="1"/>
          </p:cNvSpPr>
          <p:nvPr>
            <p:ph type="body" sz="quarter" idx="1"/>
          </p:nvPr>
        </p:nvSpPr>
        <p:spPr>
          <a:xfrm>
            <a:off x="936414" y="4421823"/>
            <a:ext cx="5150273" cy="4189095"/>
          </a:xfrm>
          <a:prstGeom prst="rect">
            <a:avLst/>
          </a:prstGeom>
        </p:spPr>
        <p:txBody>
          <a:bodyPr lIns="93324" tIns="46662" rIns="93324" bIns="46662"/>
          <a:lstStyle/>
          <a:p>
            <a:endParaRPr/>
          </a:p>
        </p:txBody>
      </p:sp>
    </p:spTree>
    <p:extLst>
      <p:ext uri="{BB962C8B-B14F-4D97-AF65-F5344CB8AC3E}">
        <p14:creationId xmlns:p14="http://schemas.microsoft.com/office/powerpoint/2010/main" val="264266459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2175" y="698500"/>
            <a:ext cx="26987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006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1"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dirty="0"/>
          </a:p>
        </p:txBody>
      </p:sp>
      <p:sp>
        <p:nvSpPr>
          <p:cNvPr id="93"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0">
    <p:spTree>
      <p:nvGrpSpPr>
        <p:cNvPr id="1" name=""/>
        <p:cNvGrpSpPr/>
        <p:nvPr/>
      </p:nvGrpSpPr>
      <p:grpSpPr>
        <a:xfrm>
          <a:off x="0" y="0"/>
          <a:ext cx="0" cy="0"/>
          <a:chOff x="0" y="0"/>
          <a:chExt cx="0" cy="0"/>
        </a:xfrm>
      </p:grpSpPr>
      <p:sp>
        <p:nvSpPr>
          <p:cNvPr id="20"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21"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30" name="Body Level One…"/>
          <p:cNvSpPr txBox="1">
            <a:spLocks noGrp="1"/>
          </p:cNvSpPr>
          <p:nvPr>
            <p:ph type="body" idx="1"/>
          </p:nvPr>
        </p:nvSpPr>
        <p:spPr>
          <a:xfrm>
            <a:off x="457200" y="1600200"/>
            <a:ext cx="82296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9"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48"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7"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2" name="Body Level One…"/>
          <p:cNvSpPr txBox="1">
            <a:spLocks noGrp="1"/>
          </p:cNvSpPr>
          <p:nvPr>
            <p:ph type="body" sz="half"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3" name="Text Placeholder 3"/>
          <p:cNvSpPr>
            <a:spLocks noGrp="1"/>
          </p:cNvSpPr>
          <p:nvPr>
            <p:ph type="body" sz="quarter"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88620" y="135043"/>
            <a:ext cx="6995160" cy="221191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388620" y="2346960"/>
            <a:ext cx="6995160" cy="771144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Freeform 3"/>
          <p:cNvSpPr/>
          <p:nvPr/>
        </p:nvSpPr>
        <p:spPr>
          <a:xfrm>
            <a:off x="5163645" y="1950871"/>
            <a:ext cx="2421084" cy="2225245"/>
          </a:xfrm>
          <a:prstGeom prst="rect">
            <a:avLst/>
          </a:prstGeom>
          <a:solidFill>
            <a:schemeClr val="accent5">
              <a:lumMod val="75000"/>
            </a:schemeClr>
          </a:solidFill>
          <a:ln w="12700">
            <a:miter lim="400000"/>
          </a:ln>
        </p:spPr>
        <p:txBody>
          <a:bodyPr lIns="45719" rIns="45719" anchor="ctr"/>
          <a:lstStyle/>
          <a:p>
            <a:pPr algn="ctr">
              <a:defRPr sz="1600">
                <a:solidFill>
                  <a:srgbClr val="FFFFFF"/>
                </a:solidFill>
              </a:defRPr>
            </a:pPr>
            <a:endParaRPr dirty="0"/>
          </a:p>
        </p:txBody>
      </p:sp>
      <p:sp>
        <p:nvSpPr>
          <p:cNvPr id="10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7"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8"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9"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10" name="TextBox 1"/>
          <p:cNvSpPr txBox="1"/>
          <p:nvPr/>
        </p:nvSpPr>
        <p:spPr>
          <a:xfrm>
            <a:off x="570404" y="1211880"/>
            <a:ext cx="6984777" cy="3666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gn="ctr">
              <a:lnSpc>
                <a:spcPts val="1500"/>
              </a:lnSpc>
              <a:tabLst>
                <a:tab pos="165100" algn="l"/>
              </a:tabLst>
              <a:defRPr sz="1200">
                <a:solidFill>
                  <a:srgbClr val="231F20"/>
                </a:solidFill>
              </a:defRPr>
            </a:pPr>
            <a:r>
              <a:rPr dirty="0"/>
              <a:t>The</a:t>
            </a:r>
            <a:r>
              <a:rPr dirty="0">
                <a:solidFill>
                  <a:srgbClr val="000000"/>
                </a:solidFill>
              </a:rPr>
              <a:t> </a:t>
            </a:r>
            <a:r>
              <a:rPr dirty="0"/>
              <a:t>Verdugo</a:t>
            </a:r>
            <a:r>
              <a:rPr dirty="0">
                <a:solidFill>
                  <a:srgbClr val="000000"/>
                </a:solidFill>
              </a:rPr>
              <a:t> </a:t>
            </a:r>
            <a:r>
              <a:rPr dirty="0"/>
              <a:t>Workforce</a:t>
            </a:r>
            <a:r>
              <a:rPr dirty="0">
                <a:solidFill>
                  <a:srgbClr val="000000"/>
                </a:solidFill>
              </a:rPr>
              <a:t> </a:t>
            </a:r>
            <a:r>
              <a:rPr dirty="0"/>
              <a:t>Development</a:t>
            </a:r>
            <a:r>
              <a:rPr dirty="0">
                <a:solidFill>
                  <a:srgbClr val="000000"/>
                </a:solidFill>
              </a:rPr>
              <a:t> </a:t>
            </a:r>
            <a:r>
              <a:rPr dirty="0"/>
              <a:t>Board</a:t>
            </a:r>
            <a:r>
              <a:rPr dirty="0">
                <a:solidFill>
                  <a:srgbClr val="000000"/>
                </a:solidFill>
              </a:rPr>
              <a:t> (VWDB) </a:t>
            </a:r>
            <a:r>
              <a:rPr dirty="0"/>
              <a:t>envisions</a:t>
            </a:r>
            <a:r>
              <a:rPr dirty="0">
                <a:solidFill>
                  <a:srgbClr val="000000"/>
                </a:solidFill>
              </a:rPr>
              <a:t> </a:t>
            </a:r>
            <a:r>
              <a:rPr dirty="0"/>
              <a:t>an</a:t>
            </a:r>
            <a:r>
              <a:rPr dirty="0">
                <a:solidFill>
                  <a:srgbClr val="000000"/>
                </a:solidFill>
              </a:rPr>
              <a:t> </a:t>
            </a:r>
            <a:r>
              <a:rPr dirty="0"/>
              <a:t>economically</a:t>
            </a:r>
            <a:r>
              <a:rPr dirty="0">
                <a:solidFill>
                  <a:srgbClr val="000000"/>
                </a:solidFill>
              </a:rPr>
              <a:t> </a:t>
            </a:r>
            <a:r>
              <a:rPr dirty="0"/>
              <a:t>vibrant,</a:t>
            </a:r>
            <a:r>
              <a:rPr dirty="0">
                <a:solidFill>
                  <a:srgbClr val="000000"/>
                </a:solidFill>
              </a:rPr>
              <a:t> </a:t>
            </a:r>
            <a:r>
              <a:rPr dirty="0"/>
              <a:t>tri-city</a:t>
            </a:r>
            <a:r>
              <a:rPr dirty="0">
                <a:solidFill>
                  <a:srgbClr val="000000"/>
                </a:solidFill>
              </a:rPr>
              <a:t> </a:t>
            </a:r>
            <a:r>
              <a:rPr dirty="0"/>
              <a:t>region</a:t>
            </a:r>
          </a:p>
          <a:p>
            <a:pPr algn="ctr">
              <a:lnSpc>
                <a:spcPts val="1400"/>
              </a:lnSpc>
              <a:tabLst>
                <a:tab pos="165100" algn="l"/>
              </a:tabLst>
              <a:defRPr sz="1200">
                <a:solidFill>
                  <a:srgbClr val="231F20"/>
                </a:solidFill>
              </a:defRPr>
            </a:pPr>
            <a:r>
              <a:rPr dirty="0"/>
              <a:t>with</a:t>
            </a:r>
            <a:r>
              <a:rPr dirty="0">
                <a:solidFill>
                  <a:srgbClr val="000000"/>
                </a:solidFill>
              </a:rPr>
              <a:t> </a:t>
            </a:r>
            <a:r>
              <a:rPr dirty="0"/>
              <a:t>thriving</a:t>
            </a:r>
            <a:r>
              <a:rPr dirty="0">
                <a:solidFill>
                  <a:srgbClr val="000000"/>
                </a:solidFill>
              </a:rPr>
              <a:t> </a:t>
            </a:r>
            <a:r>
              <a:rPr dirty="0"/>
              <a:t>businesses,</a:t>
            </a:r>
            <a:r>
              <a:rPr dirty="0">
                <a:solidFill>
                  <a:srgbClr val="000000"/>
                </a:solidFill>
              </a:rPr>
              <a:t> </a:t>
            </a:r>
            <a:r>
              <a:rPr dirty="0"/>
              <a:t>youth,</a:t>
            </a:r>
            <a:r>
              <a:rPr dirty="0">
                <a:solidFill>
                  <a:srgbClr val="000000"/>
                </a:solidFill>
              </a:rPr>
              <a:t> </a:t>
            </a:r>
            <a:r>
              <a:rPr dirty="0"/>
              <a:t>and</a:t>
            </a:r>
            <a:r>
              <a:rPr dirty="0">
                <a:solidFill>
                  <a:srgbClr val="000000"/>
                </a:solidFill>
              </a:rPr>
              <a:t> </a:t>
            </a:r>
            <a:r>
              <a:rPr dirty="0"/>
              <a:t>job-seekers</a:t>
            </a:r>
            <a:r>
              <a:rPr dirty="0">
                <a:solidFill>
                  <a:srgbClr val="000000"/>
                </a:solidFill>
              </a:rPr>
              <a:t> </a:t>
            </a:r>
            <a:r>
              <a:rPr dirty="0"/>
              <a:t>on</a:t>
            </a:r>
            <a:r>
              <a:rPr dirty="0">
                <a:solidFill>
                  <a:srgbClr val="000000"/>
                </a:solidFill>
              </a:rPr>
              <a:t> </a:t>
            </a:r>
            <a:r>
              <a:rPr dirty="0"/>
              <a:t>career</a:t>
            </a:r>
            <a:r>
              <a:rPr dirty="0">
                <a:solidFill>
                  <a:srgbClr val="000000"/>
                </a:solidFill>
              </a:rPr>
              <a:t> </a:t>
            </a:r>
            <a:r>
              <a:rPr dirty="0"/>
              <a:t>paths</a:t>
            </a:r>
            <a:r>
              <a:rPr dirty="0">
                <a:solidFill>
                  <a:srgbClr val="000000"/>
                </a:solidFill>
              </a:rPr>
              <a:t> </a:t>
            </a:r>
            <a:r>
              <a:rPr dirty="0"/>
              <a:t>that</a:t>
            </a:r>
            <a:r>
              <a:rPr dirty="0">
                <a:solidFill>
                  <a:srgbClr val="000000"/>
                </a:solidFill>
              </a:rPr>
              <a:t> </a:t>
            </a:r>
            <a:r>
              <a:rPr dirty="0"/>
              <a:t>reﬂect</a:t>
            </a:r>
            <a:r>
              <a:rPr dirty="0">
                <a:solidFill>
                  <a:srgbClr val="000000"/>
                </a:solidFill>
              </a:rPr>
              <a:t> </a:t>
            </a:r>
            <a:r>
              <a:rPr dirty="0"/>
              <a:t>their</a:t>
            </a:r>
            <a:r>
              <a:rPr dirty="0">
                <a:solidFill>
                  <a:srgbClr val="000000"/>
                </a:solidFill>
              </a:rPr>
              <a:t> </a:t>
            </a:r>
            <a:r>
              <a:rPr dirty="0"/>
              <a:t>highest</a:t>
            </a:r>
            <a:r>
              <a:rPr dirty="0">
                <a:solidFill>
                  <a:srgbClr val="000000"/>
                </a:solidFill>
              </a:rPr>
              <a:t> </a:t>
            </a:r>
            <a:r>
              <a:rPr dirty="0"/>
              <a:t>potential.</a:t>
            </a:r>
          </a:p>
        </p:txBody>
      </p:sp>
      <p:sp>
        <p:nvSpPr>
          <p:cNvPr id="111" name="TextBox 1"/>
          <p:cNvSpPr txBox="1"/>
          <p:nvPr/>
        </p:nvSpPr>
        <p:spPr>
          <a:xfrm>
            <a:off x="383471" y="1706143"/>
            <a:ext cx="4184651" cy="268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ANNUAL UNEMPLOYMENT RATES BY CITY</a:t>
            </a:r>
          </a:p>
        </p:txBody>
      </p:sp>
      <p:grpSp>
        <p:nvGrpSpPr>
          <p:cNvPr id="115" name="Group 30"/>
          <p:cNvGrpSpPr/>
          <p:nvPr/>
        </p:nvGrpSpPr>
        <p:grpSpPr>
          <a:xfrm>
            <a:off x="5274468" y="2059046"/>
            <a:ext cx="2365564" cy="1906848"/>
            <a:chOff x="239156" y="66686"/>
            <a:chExt cx="2365563" cy="1906846"/>
          </a:xfrm>
        </p:grpSpPr>
        <p:sp>
          <p:nvSpPr>
            <p:cNvPr id="112" name="TextBox 1"/>
            <p:cNvSpPr txBox="1"/>
            <p:nvPr/>
          </p:nvSpPr>
          <p:spPr>
            <a:xfrm>
              <a:off x="248314" y="66686"/>
              <a:ext cx="2356405" cy="58164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t">
              <a:spAutoFit/>
            </a:bodyPr>
            <a:lstStyle/>
            <a:p>
              <a:pPr>
                <a:lnSpc>
                  <a:spcPts val="2500"/>
                </a:lnSpc>
                <a:tabLst>
                  <a:tab pos="495300" algn="l"/>
                </a:tabLst>
                <a:defRPr b="1">
                  <a:solidFill>
                    <a:srgbClr val="FFFFFF"/>
                  </a:solidFill>
                </a:defRPr>
              </a:pPr>
              <a:r>
                <a:rPr dirty="0"/>
                <a:t>Unemployment</a:t>
              </a:r>
              <a:r>
                <a:rPr b="0" dirty="0">
                  <a:solidFill>
                    <a:srgbClr val="000000"/>
                  </a:solidFill>
                </a:rPr>
                <a:t> </a:t>
              </a:r>
              <a:r>
                <a:rPr dirty="0"/>
                <a:t>Rates</a:t>
              </a:r>
            </a:p>
            <a:p>
              <a:pPr>
                <a:lnSpc>
                  <a:spcPts val="2100"/>
                </a:lnSpc>
                <a:tabLst>
                  <a:tab pos="495300" algn="l"/>
                </a:tabLst>
              </a:pPr>
              <a:r>
                <a:rPr dirty="0"/>
                <a:t>	</a:t>
              </a:r>
              <a:r>
                <a:rPr b="1" dirty="0">
                  <a:solidFill>
                    <a:srgbClr val="FFFFFF"/>
                  </a:solidFill>
                </a:rPr>
                <a:t>Comparison</a:t>
              </a:r>
            </a:p>
          </p:txBody>
        </p:sp>
        <p:sp>
          <p:nvSpPr>
            <p:cNvPr id="113" name="TextBox 1"/>
            <p:cNvSpPr txBox="1"/>
            <p:nvPr/>
          </p:nvSpPr>
          <p:spPr>
            <a:xfrm>
              <a:off x="239156" y="614793"/>
              <a:ext cx="1244775" cy="13055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defRPr b="1">
                  <a:solidFill>
                    <a:srgbClr val="FFFFFF"/>
                  </a:solidFill>
                </a:defRPr>
              </a:pPr>
              <a:r>
                <a:rPr dirty="0"/>
                <a:t>Verdugo:</a:t>
              </a:r>
            </a:p>
            <a:p>
              <a:pPr>
                <a:lnSpc>
                  <a:spcPts val="2600"/>
                </a:lnSpc>
                <a:defRPr b="1">
                  <a:solidFill>
                    <a:srgbClr val="FFFFFF"/>
                  </a:solidFill>
                </a:defRPr>
              </a:pPr>
              <a:r>
                <a:rPr dirty="0"/>
                <a:t>LA</a:t>
              </a:r>
              <a:r>
                <a:rPr dirty="0">
                  <a:solidFill>
                    <a:srgbClr val="000000"/>
                  </a:solidFill>
                </a:rPr>
                <a:t> </a:t>
              </a:r>
              <a:r>
                <a:rPr dirty="0"/>
                <a:t>County:</a:t>
              </a:r>
            </a:p>
            <a:p>
              <a:pPr>
                <a:lnSpc>
                  <a:spcPts val="2600"/>
                </a:lnSpc>
                <a:defRPr b="1">
                  <a:solidFill>
                    <a:srgbClr val="FFFFFF"/>
                  </a:solidFill>
                </a:defRPr>
              </a:pPr>
              <a:r>
                <a:rPr dirty="0"/>
                <a:t>California:</a:t>
              </a:r>
            </a:p>
            <a:p>
              <a:pPr>
                <a:lnSpc>
                  <a:spcPts val="2600"/>
                </a:lnSpc>
                <a:defRPr b="1">
                  <a:solidFill>
                    <a:srgbClr val="FFFFFF"/>
                  </a:solidFill>
                </a:defRPr>
              </a:pPr>
              <a:r>
                <a:rPr dirty="0"/>
                <a:t>USA:</a:t>
              </a:r>
            </a:p>
          </p:txBody>
        </p:sp>
        <p:sp>
          <p:nvSpPr>
            <p:cNvPr id="114" name="TextBox 1"/>
            <p:cNvSpPr txBox="1"/>
            <p:nvPr/>
          </p:nvSpPr>
          <p:spPr>
            <a:xfrm>
              <a:off x="1506401" y="639835"/>
              <a:ext cx="463268" cy="133369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tabLst>
                  <a:tab pos="63500" algn="l"/>
                </a:tabLst>
                <a:defRPr b="1">
                  <a:solidFill>
                    <a:srgbClr val="FFFFFF"/>
                  </a:solidFill>
                </a:defRPr>
              </a:pPr>
              <a:r>
                <a:rPr lang="en-US" dirty="0"/>
                <a:t>6.6</a:t>
              </a:r>
              <a:r>
                <a:rPr dirty="0"/>
                <a:t>%</a:t>
              </a:r>
            </a:p>
            <a:p>
              <a:pPr>
                <a:lnSpc>
                  <a:spcPts val="2600"/>
                </a:lnSpc>
                <a:tabLst>
                  <a:tab pos="63500" algn="l"/>
                </a:tabLst>
                <a:defRPr b="1">
                  <a:solidFill>
                    <a:srgbClr val="FFFFFF"/>
                  </a:solidFill>
                </a:defRPr>
              </a:pPr>
              <a:r>
                <a:rPr lang="en-US" dirty="0"/>
                <a:t>6.4</a:t>
              </a:r>
              <a:r>
                <a:rPr dirty="0"/>
                <a:t>%</a:t>
              </a:r>
            </a:p>
            <a:p>
              <a:pPr>
                <a:lnSpc>
                  <a:spcPts val="2600"/>
                </a:lnSpc>
                <a:tabLst>
                  <a:tab pos="63500" algn="l"/>
                </a:tabLst>
                <a:defRPr b="1">
                  <a:solidFill>
                    <a:srgbClr val="FFFFFF"/>
                  </a:solidFill>
                </a:defRPr>
              </a:pPr>
              <a:r>
                <a:rPr lang="en-US" dirty="0"/>
                <a:t>6.1</a:t>
              </a:r>
              <a:r>
                <a:rPr dirty="0"/>
                <a:t>%</a:t>
              </a:r>
            </a:p>
            <a:p>
              <a:pPr>
                <a:lnSpc>
                  <a:spcPts val="2600"/>
                </a:lnSpc>
                <a:tabLst>
                  <a:tab pos="63500" algn="l"/>
                </a:tabLst>
                <a:defRPr b="1">
                  <a:solidFill>
                    <a:srgbClr val="FFFFFF"/>
                  </a:solidFill>
                </a:defRPr>
              </a:pPr>
              <a:r>
                <a:rPr lang="en-US" dirty="0"/>
                <a:t>4.6</a:t>
              </a:r>
              <a:r>
                <a:rPr dirty="0"/>
                <a:t>%</a:t>
              </a:r>
            </a:p>
          </p:txBody>
        </p:sp>
      </p:grpSp>
      <p:sp>
        <p:nvSpPr>
          <p:cNvPr id="116" name="TextBox 1"/>
          <p:cNvSpPr txBox="1"/>
          <p:nvPr/>
        </p:nvSpPr>
        <p:spPr>
          <a:xfrm>
            <a:off x="1358899" y="9525000"/>
            <a:ext cx="6033703" cy="391069"/>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rPr>
              <a:t> </a:t>
            </a:r>
            <a:r>
              <a:rPr dirty="0"/>
              <a:t>Employment</a:t>
            </a:r>
            <a:r>
              <a:rPr b="0" dirty="0">
                <a:solidFill>
                  <a:srgbClr val="000000"/>
                </a:solidFill>
              </a:rPr>
              <a:t> </a:t>
            </a:r>
            <a:r>
              <a:rPr dirty="0"/>
              <a:t>Development</a:t>
            </a:r>
            <a:r>
              <a:rPr b="0" dirty="0">
                <a:solidFill>
                  <a:srgbClr val="000000"/>
                </a:solidFill>
              </a:rPr>
              <a:t> </a:t>
            </a:r>
            <a:r>
              <a:rPr dirty="0"/>
              <a:t>Department</a:t>
            </a:r>
            <a:r>
              <a:rPr b="0" dirty="0">
                <a:solidFill>
                  <a:srgbClr val="000000"/>
                </a:solidFill>
              </a:rPr>
              <a:t> </a:t>
            </a:r>
            <a:r>
              <a:rPr dirty="0"/>
              <a:t>Labor</a:t>
            </a:r>
            <a:r>
              <a:rPr b="0" dirty="0">
                <a:solidFill>
                  <a:srgbClr val="000000"/>
                </a:solidFill>
              </a:rPr>
              <a:t> </a:t>
            </a:r>
            <a:r>
              <a:rPr dirty="0"/>
              <a:t>Market</a:t>
            </a:r>
            <a:r>
              <a:rPr b="0" dirty="0">
                <a:solidFill>
                  <a:srgbClr val="000000"/>
                </a:solidFill>
              </a:rPr>
              <a:t> </a:t>
            </a:r>
            <a:r>
              <a:rPr dirty="0"/>
              <a:t>Information</a:t>
            </a:r>
            <a:r>
              <a:rPr b="0" dirty="0">
                <a:solidFill>
                  <a:srgbClr val="000000"/>
                </a:solidFill>
              </a:rPr>
              <a:t> </a:t>
            </a:r>
            <a:r>
              <a:rPr dirty="0"/>
              <a:t>Division</a:t>
            </a:r>
          </a:p>
          <a:p>
            <a:pPr>
              <a:lnSpc>
                <a:spcPts val="1400"/>
              </a:lnSpc>
              <a:tabLst>
                <a:tab pos="254000" algn="l"/>
              </a:tabLst>
              <a:defRPr>
                <a:latin typeface="Century Gothic"/>
                <a:ea typeface="Century Gothic"/>
                <a:cs typeface="Century Gothic"/>
                <a:sym typeface="Century Gothic"/>
              </a:defRPr>
            </a:pPr>
            <a:r>
              <a:rPr dirty="0"/>
              <a:t>	</a:t>
            </a:r>
            <a:r>
              <a:rPr sz="1200" b="1" dirty="0">
                <a:solidFill>
                  <a:srgbClr val="FFFFFF"/>
                </a:solidFill>
              </a:rPr>
              <a:t>Reporting</a:t>
            </a:r>
            <a:r>
              <a:rPr sz="1200" dirty="0"/>
              <a:t> </a:t>
            </a:r>
            <a:r>
              <a:rPr sz="1200" b="1" dirty="0">
                <a:solidFill>
                  <a:srgbClr val="FFFFFF"/>
                </a:solidFill>
              </a:rPr>
              <a:t>Period:</a:t>
            </a:r>
            <a:r>
              <a:rPr sz="1200" dirty="0"/>
              <a:t> </a:t>
            </a:r>
            <a:r>
              <a:rPr lang="en-US" sz="1200" b="1" dirty="0">
                <a:solidFill>
                  <a:srgbClr val="FFFFFF"/>
                </a:solidFill>
              </a:rPr>
              <a:t>July 2025</a:t>
            </a:r>
            <a:endParaRPr sz="1200" b="1" dirty="0">
              <a:solidFill>
                <a:srgbClr val="FFFFFF"/>
              </a:solidFill>
            </a:endParaRPr>
          </a:p>
        </p:txBody>
      </p:sp>
      <p:sp>
        <p:nvSpPr>
          <p:cNvPr id="117" name="TextBox 1"/>
          <p:cNvSpPr txBox="1"/>
          <p:nvPr/>
        </p:nvSpPr>
        <p:spPr>
          <a:xfrm>
            <a:off x="292099" y="9626599"/>
            <a:ext cx="127001" cy="232543"/>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defRPr>
            </a:lvl1pPr>
          </a:lstStyle>
          <a:p>
            <a:r>
              <a:rPr dirty="0"/>
              <a:t>1</a:t>
            </a:r>
          </a:p>
        </p:txBody>
      </p:sp>
      <p:sp>
        <p:nvSpPr>
          <p:cNvPr id="118" name="TextBox 1"/>
          <p:cNvSpPr txBox="1"/>
          <p:nvPr/>
        </p:nvSpPr>
        <p:spPr>
          <a:xfrm>
            <a:off x="152399" y="769142"/>
            <a:ext cx="56375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119" name="TextBox 1"/>
          <p:cNvSpPr txBox="1"/>
          <p:nvPr/>
        </p:nvSpPr>
        <p:spPr>
          <a:xfrm>
            <a:off x="6158428" y="496760"/>
            <a:ext cx="1613971"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2025</a:t>
            </a:r>
            <a:endParaRPr dirty="0">
              <a:solidFill>
                <a:schemeClr val="accent5">
                  <a:lumMod val="50000"/>
                </a:schemeClr>
              </a:solidFill>
            </a:endParaRPr>
          </a:p>
          <a:p>
            <a:pPr algn="ctr">
              <a:lnSpc>
                <a:spcPts val="1900"/>
              </a:lnSpc>
              <a:defRPr sz="1400" b="1">
                <a:solidFill>
                  <a:srgbClr val="2A3E92"/>
                </a:solidFill>
                <a:latin typeface="Century Gothic"/>
                <a:ea typeface="Century Gothic"/>
                <a:cs typeface="Century Gothic"/>
                <a:sym typeface="Century Gothic"/>
              </a:defRPr>
            </a:pPr>
            <a:r>
              <a:rPr dirty="0">
                <a:solidFill>
                  <a:schemeClr val="accent5">
                    <a:lumMod val="50000"/>
                  </a:schemeClr>
                </a:solidFill>
              </a:rPr>
              <a:t>Quarterly Issue</a:t>
            </a:r>
          </a:p>
        </p:txBody>
      </p:sp>
      <p:grpSp>
        <p:nvGrpSpPr>
          <p:cNvPr id="170" name="Group 63"/>
          <p:cNvGrpSpPr/>
          <p:nvPr/>
        </p:nvGrpSpPr>
        <p:grpSpPr>
          <a:xfrm>
            <a:off x="862859" y="7696199"/>
            <a:ext cx="6044515" cy="1010449"/>
            <a:chOff x="-1" y="-1"/>
            <a:chExt cx="6044513" cy="1010448"/>
          </a:xfrm>
        </p:grpSpPr>
        <p:grpSp>
          <p:nvGrpSpPr>
            <p:cNvPr id="125" name="Group 118"/>
            <p:cNvGrpSpPr/>
            <p:nvPr/>
          </p:nvGrpSpPr>
          <p:grpSpPr>
            <a:xfrm>
              <a:off x="-1" y="4415"/>
              <a:ext cx="1030082" cy="989983"/>
              <a:chOff x="0" y="0"/>
              <a:chExt cx="1030081" cy="989982"/>
            </a:xfrm>
          </p:grpSpPr>
          <p:pic>
            <p:nvPicPr>
              <p:cNvPr id="120" name="Picture 4" descr="Picture 4"/>
              <p:cNvPicPr>
                <a:picLocks noChangeAspect="1"/>
              </p:cNvPicPr>
              <p:nvPr/>
            </p:nvPicPr>
            <p:blipFill>
              <a:blip r:embed="rId2"/>
              <a:srcRect r="76752"/>
              <a:stretch>
                <a:fillRect/>
              </a:stretch>
            </p:blipFill>
            <p:spPr>
              <a:xfrm>
                <a:off x="73837" y="0"/>
                <a:ext cx="749260" cy="517450"/>
              </a:xfrm>
              <a:prstGeom prst="rect">
                <a:avLst/>
              </a:prstGeom>
              <a:ln w="12700" cap="flat">
                <a:noFill/>
                <a:miter lim="400000"/>
              </a:ln>
              <a:effectLst/>
            </p:spPr>
          </p:pic>
          <p:grpSp>
            <p:nvGrpSpPr>
              <p:cNvPr id="124" name="Group 121"/>
              <p:cNvGrpSpPr/>
              <p:nvPr/>
            </p:nvGrpSpPr>
            <p:grpSpPr>
              <a:xfrm>
                <a:off x="-1" y="606187"/>
                <a:ext cx="1030083" cy="383796"/>
                <a:chOff x="0" y="0"/>
                <a:chExt cx="1030081" cy="383795"/>
              </a:xfrm>
            </p:grpSpPr>
            <p:sp>
              <p:nvSpPr>
                <p:cNvPr id="121" name="Rectangle 126"/>
                <p:cNvSpPr/>
                <p:nvPr/>
              </p:nvSpPr>
              <p:spPr>
                <a:xfrm>
                  <a:off x="-1" y="78409"/>
                  <a:ext cx="1030083" cy="224333"/>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2" name="Rectangle 127"/>
                <p:cNvSpPr/>
                <p:nvPr/>
              </p:nvSpPr>
              <p:spPr>
                <a:xfrm>
                  <a:off x="-1" y="298970"/>
                  <a:ext cx="1030083" cy="84826"/>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3"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26" name="TextBox 119"/>
            <p:cNvSpPr txBox="1"/>
            <p:nvPr/>
          </p:nvSpPr>
          <p:spPr>
            <a:xfrm>
              <a:off x="134072" y="685800"/>
              <a:ext cx="755667" cy="276997"/>
            </a:xfrm>
            <a:prstGeom prst="rect">
              <a:avLst/>
            </a:prstGeom>
            <a:solidFill>
              <a:srgbClr val="499638"/>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8,800</a:t>
              </a:r>
              <a:endParaRPr dirty="0"/>
            </a:p>
          </p:txBody>
        </p:sp>
        <p:grpSp>
          <p:nvGrpSpPr>
            <p:cNvPr id="134" name="Group 77"/>
            <p:cNvGrpSpPr/>
            <p:nvPr/>
          </p:nvGrpSpPr>
          <p:grpSpPr>
            <a:xfrm>
              <a:off x="1659654" y="-1"/>
              <a:ext cx="1030084" cy="1007098"/>
              <a:chOff x="-1" y="-1"/>
              <a:chExt cx="1030083" cy="1007097"/>
            </a:xfrm>
          </p:grpSpPr>
          <p:grpSp>
            <p:nvGrpSpPr>
              <p:cNvPr id="132" name="Group 111"/>
              <p:cNvGrpSpPr/>
              <p:nvPr/>
            </p:nvGrpSpPr>
            <p:grpSpPr>
              <a:xfrm>
                <a:off x="-1" y="-1"/>
                <a:ext cx="1030083" cy="1007097"/>
                <a:chOff x="0" y="0"/>
                <a:chExt cx="1030081" cy="1007095"/>
              </a:xfrm>
            </p:grpSpPr>
            <p:pic>
              <p:nvPicPr>
                <p:cNvPr id="127" name="Picture 113" descr="Picture 113"/>
                <p:cNvPicPr>
                  <a:picLocks noChangeAspect="1"/>
                </p:cNvPicPr>
                <p:nvPr/>
              </p:nvPicPr>
              <p:blipFill>
                <a:blip r:embed="rId3"/>
                <a:stretch>
                  <a:fillRect/>
                </a:stretch>
              </p:blipFill>
              <p:spPr>
                <a:xfrm>
                  <a:off x="257313" y="-1"/>
                  <a:ext cx="515453" cy="566769"/>
                </a:xfrm>
                <a:prstGeom prst="rect">
                  <a:avLst/>
                </a:prstGeom>
                <a:ln w="12700" cap="flat">
                  <a:noFill/>
                  <a:miter lim="400000"/>
                </a:ln>
                <a:effectLst/>
              </p:spPr>
            </p:pic>
            <p:grpSp>
              <p:nvGrpSpPr>
                <p:cNvPr id="131" name="Group 114"/>
                <p:cNvGrpSpPr/>
                <p:nvPr/>
              </p:nvGrpSpPr>
              <p:grpSpPr>
                <a:xfrm>
                  <a:off x="-1" y="623299"/>
                  <a:ext cx="1030083" cy="383797"/>
                  <a:chOff x="0" y="0"/>
                  <a:chExt cx="1030081" cy="383795"/>
                </a:xfrm>
              </p:grpSpPr>
              <p:sp>
                <p:nvSpPr>
                  <p:cNvPr id="128" name="Rectangle 126"/>
                  <p:cNvSpPr/>
                  <p:nvPr/>
                </p:nvSpPr>
                <p:spPr>
                  <a:xfrm>
                    <a:off x="-1" y="78409"/>
                    <a:ext cx="1030083" cy="224333"/>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29" name="Rectangle 127"/>
                  <p:cNvSpPr/>
                  <p:nvPr/>
                </p:nvSpPr>
                <p:spPr>
                  <a:xfrm>
                    <a:off x="-1" y="298970"/>
                    <a:ext cx="1030083" cy="84826"/>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30"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33" name="TextBox 112"/>
              <p:cNvSpPr txBox="1"/>
              <p:nvPr/>
            </p:nvSpPr>
            <p:spPr>
              <a:xfrm>
                <a:off x="25368" y="709235"/>
                <a:ext cx="971407" cy="276996"/>
              </a:xfrm>
              <a:prstGeom prst="rect">
                <a:avLst/>
              </a:prstGeom>
              <a:solidFill>
                <a:srgbClr val="376092"/>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56,900</a:t>
                </a:r>
                <a:endParaRPr dirty="0"/>
              </a:p>
            </p:txBody>
          </p:sp>
        </p:grpSp>
        <p:grpSp>
          <p:nvGrpSpPr>
            <p:cNvPr id="141" name="Group 78"/>
            <p:cNvGrpSpPr/>
            <p:nvPr/>
          </p:nvGrpSpPr>
          <p:grpSpPr>
            <a:xfrm>
              <a:off x="3344680" y="610600"/>
              <a:ext cx="1030083" cy="383797"/>
              <a:chOff x="14266" y="483006"/>
              <a:chExt cx="1030081" cy="383796"/>
            </a:xfrm>
          </p:grpSpPr>
          <p:grpSp>
            <p:nvGrpSpPr>
              <p:cNvPr id="139" name="Group 106"/>
              <p:cNvGrpSpPr/>
              <p:nvPr/>
            </p:nvGrpSpPr>
            <p:grpSpPr>
              <a:xfrm>
                <a:off x="14266" y="483006"/>
                <a:ext cx="1030081" cy="383796"/>
                <a:chOff x="0" y="0"/>
                <a:chExt cx="1030080" cy="383794"/>
              </a:xfrm>
            </p:grpSpPr>
            <p:sp>
              <p:nvSpPr>
                <p:cNvPr id="136" name="Rectangle 126"/>
                <p:cNvSpPr/>
                <p:nvPr/>
              </p:nvSpPr>
              <p:spPr>
                <a:xfrm>
                  <a:off x="-1" y="78409"/>
                  <a:ext cx="1030082" cy="224333"/>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7" name="Rectangle 127"/>
                <p:cNvSpPr/>
                <p:nvPr/>
              </p:nvSpPr>
              <p:spPr>
                <a:xfrm>
                  <a:off x="-1" y="298970"/>
                  <a:ext cx="1030082" cy="84825"/>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8"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grpSp>
          <p:sp>
            <p:nvSpPr>
              <p:cNvPr id="140" name="TextBox 107"/>
              <p:cNvSpPr txBox="1"/>
              <p:nvPr/>
            </p:nvSpPr>
            <p:spPr>
              <a:xfrm>
                <a:off x="24356" y="568943"/>
                <a:ext cx="986686" cy="276996"/>
              </a:xfrm>
              <a:prstGeom prst="rect">
                <a:avLst/>
              </a:prstGeom>
              <a:solidFill>
                <a:srgbClr val="FFC000"/>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lvl1pPr>
              </a:lstStyle>
              <a:p>
                <a:r>
                  <a:rPr lang="en-US" dirty="0"/>
                  <a:t>96,000</a:t>
                </a:r>
                <a:endParaRPr dirty="0"/>
              </a:p>
            </p:txBody>
          </p:sp>
        </p:grpSp>
        <p:grpSp>
          <p:nvGrpSpPr>
            <p:cNvPr id="169" name="Group 79"/>
            <p:cNvGrpSpPr/>
            <p:nvPr/>
          </p:nvGrpSpPr>
          <p:grpSpPr>
            <a:xfrm>
              <a:off x="4964962" y="176930"/>
              <a:ext cx="1079550" cy="833517"/>
              <a:chOff x="-1" y="-1"/>
              <a:chExt cx="1079549" cy="833515"/>
            </a:xfrm>
          </p:grpSpPr>
          <p:grpSp>
            <p:nvGrpSpPr>
              <p:cNvPr id="162" name="Group 80"/>
              <p:cNvGrpSpPr/>
              <p:nvPr/>
            </p:nvGrpSpPr>
            <p:grpSpPr>
              <a:xfrm>
                <a:off x="-1" y="-1"/>
                <a:ext cx="1079547" cy="389990"/>
                <a:chOff x="0" y="0"/>
                <a:chExt cx="1079545" cy="389988"/>
              </a:xfrm>
            </p:grpSpPr>
            <p:grpSp>
              <p:nvGrpSpPr>
                <p:cNvPr id="151" name="Group 85"/>
                <p:cNvGrpSpPr/>
                <p:nvPr/>
              </p:nvGrpSpPr>
              <p:grpSpPr>
                <a:xfrm>
                  <a:off x="-1" y="9348"/>
                  <a:ext cx="520908" cy="380641"/>
                  <a:chOff x="0" y="0"/>
                  <a:chExt cx="520906" cy="380639"/>
                </a:xfrm>
              </p:grpSpPr>
              <p:grpSp>
                <p:nvGrpSpPr>
                  <p:cNvPr id="144" name="Group 96"/>
                  <p:cNvGrpSpPr/>
                  <p:nvPr/>
                </p:nvGrpSpPr>
                <p:grpSpPr>
                  <a:xfrm>
                    <a:off x="-1" y="0"/>
                    <a:ext cx="160081" cy="375298"/>
                    <a:chOff x="0" y="0"/>
                    <a:chExt cx="160079" cy="375297"/>
                  </a:xfrm>
                </p:grpSpPr>
                <p:sp>
                  <p:nvSpPr>
                    <p:cNvPr id="142"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3"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47" name="Group 97"/>
                  <p:cNvGrpSpPr/>
                  <p:nvPr/>
                </p:nvGrpSpPr>
                <p:grpSpPr>
                  <a:xfrm>
                    <a:off x="173999" y="0"/>
                    <a:ext cx="156603" cy="375298"/>
                    <a:chOff x="0" y="0"/>
                    <a:chExt cx="156601" cy="375297"/>
                  </a:xfrm>
                </p:grpSpPr>
                <p:sp>
                  <p:nvSpPr>
                    <p:cNvPr id="145" name="Freeform 36"/>
                    <p:cNvSpPr/>
                    <p:nvPr/>
                  </p:nvSpPr>
                  <p:spPr>
                    <a:xfrm>
                      <a:off x="46399" y="0"/>
                      <a:ext cx="65822" cy="61541"/>
                    </a:xfrm>
                    <a:custGeom>
                      <a:avLst/>
                      <a:gdLst/>
                      <a:ahLst/>
                      <a:cxnLst>
                        <a:cxn ang="0">
                          <a:pos x="wd2" y="hd2"/>
                        </a:cxn>
                        <a:cxn ang="5400000">
                          <a:pos x="wd2" y="hd2"/>
                        </a:cxn>
                        <a:cxn ang="10800000">
                          <a:pos x="wd2" y="hd2"/>
                        </a:cxn>
                        <a:cxn ang="16200000">
                          <a:pos x="wd2" y="hd2"/>
                        </a:cxn>
                      </a:cxnLst>
                      <a:rect l="0" t="0" r="r" b="b"/>
                      <a:pathLst>
                        <a:path w="17023" h="17916" extrusionOk="0">
                          <a:moveTo>
                            <a:pt x="6000" y="351"/>
                          </a:moveTo>
                          <a:cubicBezTo>
                            <a:pt x="12750" y="-1739"/>
                            <a:pt x="19500" y="5926"/>
                            <a:pt x="16125" y="12196"/>
                          </a:cubicBezTo>
                          <a:cubicBezTo>
                            <a:pt x="14775" y="18467"/>
                            <a:pt x="6000" y="19861"/>
                            <a:pt x="1950" y="14984"/>
                          </a:cubicBezTo>
                          <a:cubicBezTo>
                            <a:pt x="-2100" y="10106"/>
                            <a:pt x="600" y="1745"/>
                            <a:pt x="6000"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6" name="Freeform 37"/>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246"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269"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3895" y="3600"/>
                            <a:pt x="3895" y="3600"/>
                          </a:cubicBezTo>
                          <a:cubicBezTo>
                            <a:pt x="3541" y="5400"/>
                            <a:pt x="3895" y="7200"/>
                            <a:pt x="3895" y="9000"/>
                          </a:cubicBezTo>
                          <a:cubicBezTo>
                            <a:pt x="3895" y="9491"/>
                            <a:pt x="3187" y="10472"/>
                            <a:pt x="1416" y="10309"/>
                          </a:cubicBezTo>
                          <a:cubicBezTo>
                            <a:pt x="354"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50" name="Group 98"/>
                  <p:cNvGrpSpPr/>
                  <p:nvPr/>
                </p:nvGrpSpPr>
                <p:grpSpPr>
                  <a:xfrm>
                    <a:off x="340298" y="3416"/>
                    <a:ext cx="180609" cy="377224"/>
                    <a:chOff x="0" y="0"/>
                    <a:chExt cx="180607" cy="377222"/>
                  </a:xfrm>
                </p:grpSpPr>
                <p:sp>
                  <p:nvSpPr>
                    <p:cNvPr id="148" name="Freeform 80"/>
                    <p:cNvSpPr/>
                    <p:nvPr/>
                  </p:nvSpPr>
                  <p:spPr>
                    <a:xfrm>
                      <a:off x="57348" y="0"/>
                      <a:ext cx="65597" cy="63105"/>
                    </a:xfrm>
                    <a:custGeom>
                      <a:avLst/>
                      <a:gdLst/>
                      <a:ahLst/>
                      <a:cxnLst>
                        <a:cxn ang="0">
                          <a:pos x="wd2" y="hd2"/>
                        </a:cxn>
                        <a:cxn ang="5400000">
                          <a:pos x="wd2" y="hd2"/>
                        </a:cxn>
                        <a:cxn ang="10800000">
                          <a:pos x="wd2" y="hd2"/>
                        </a:cxn>
                        <a:cxn ang="16200000">
                          <a:pos x="wd2" y="hd2"/>
                        </a:cxn>
                      </a:cxnLst>
                      <a:rect l="0" t="0" r="r" b="b"/>
                      <a:pathLst>
                        <a:path w="18507" h="17606" extrusionOk="0">
                          <a:moveTo>
                            <a:pt x="7646" y="217"/>
                          </a:moveTo>
                          <a:cubicBezTo>
                            <a:pt x="13406" y="-1177"/>
                            <a:pt x="19166" y="4397"/>
                            <a:pt x="18446" y="9971"/>
                          </a:cubicBezTo>
                          <a:cubicBezTo>
                            <a:pt x="17726" y="17636"/>
                            <a:pt x="6206" y="20423"/>
                            <a:pt x="1886" y="14152"/>
                          </a:cubicBezTo>
                          <a:cubicBezTo>
                            <a:pt x="-2434" y="9275"/>
                            <a:pt x="1166" y="1610"/>
                            <a:pt x="7646"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49" name="Freeform 81"/>
                    <p:cNvSpPr/>
                    <p:nvPr/>
                  </p:nvSpPr>
                  <p:spPr>
                    <a:xfrm>
                      <a:off x="0" y="70779"/>
                      <a:ext cx="180608" cy="306444"/>
                    </a:xfrm>
                    <a:custGeom>
                      <a:avLst/>
                      <a:gdLst/>
                      <a:ahLst/>
                      <a:cxnLst>
                        <a:cxn ang="0">
                          <a:pos x="wd2" y="hd2"/>
                        </a:cxn>
                        <a:cxn ang="5400000">
                          <a:pos x="wd2" y="hd2"/>
                        </a:cxn>
                        <a:cxn ang="10800000">
                          <a:pos x="wd2" y="hd2"/>
                        </a:cxn>
                        <a:cxn ang="16200000">
                          <a:pos x="wd2" y="hd2"/>
                        </a:cxn>
                      </a:cxnLst>
                      <a:rect l="0" t="0" r="r" b="b"/>
                      <a:pathLst>
                        <a:path w="21151" h="21154" extrusionOk="0">
                          <a:moveTo>
                            <a:pt x="4320" y="727"/>
                          </a:moveTo>
                          <a:cubicBezTo>
                            <a:pt x="6480" y="-278"/>
                            <a:pt x="9257" y="57"/>
                            <a:pt x="11726" y="57"/>
                          </a:cubicBezTo>
                          <a:cubicBezTo>
                            <a:pt x="13577" y="-111"/>
                            <a:pt x="16046" y="57"/>
                            <a:pt x="17280" y="1062"/>
                          </a:cubicBezTo>
                          <a:cubicBezTo>
                            <a:pt x="18514" y="2401"/>
                            <a:pt x="18823" y="3908"/>
                            <a:pt x="19749" y="5248"/>
                          </a:cubicBezTo>
                          <a:cubicBezTo>
                            <a:pt x="20366" y="6587"/>
                            <a:pt x="21600" y="7759"/>
                            <a:pt x="20983" y="8931"/>
                          </a:cubicBezTo>
                          <a:cubicBezTo>
                            <a:pt x="20057" y="9099"/>
                            <a:pt x="18823" y="9099"/>
                            <a:pt x="18206" y="8596"/>
                          </a:cubicBezTo>
                          <a:cubicBezTo>
                            <a:pt x="17280" y="6922"/>
                            <a:pt x="16354" y="5080"/>
                            <a:pt x="15120" y="3406"/>
                          </a:cubicBezTo>
                          <a:cubicBezTo>
                            <a:pt x="15120" y="3071"/>
                            <a:pt x="14811" y="2903"/>
                            <a:pt x="14194" y="2736"/>
                          </a:cubicBezTo>
                          <a:cubicBezTo>
                            <a:pt x="15737" y="6085"/>
                            <a:pt x="17897" y="9434"/>
                            <a:pt x="19440" y="12782"/>
                          </a:cubicBezTo>
                          <a:cubicBezTo>
                            <a:pt x="17897" y="12782"/>
                            <a:pt x="16354" y="12782"/>
                            <a:pt x="14811" y="12782"/>
                          </a:cubicBezTo>
                          <a:cubicBezTo>
                            <a:pt x="14811" y="15127"/>
                            <a:pt x="14811" y="17638"/>
                            <a:pt x="14811" y="19982"/>
                          </a:cubicBezTo>
                          <a:cubicBezTo>
                            <a:pt x="14811" y="20485"/>
                            <a:pt x="14194" y="21155"/>
                            <a:pt x="12960" y="21155"/>
                          </a:cubicBezTo>
                          <a:cubicBezTo>
                            <a:pt x="12034" y="21155"/>
                            <a:pt x="11109" y="20485"/>
                            <a:pt x="11417" y="19982"/>
                          </a:cubicBezTo>
                          <a:cubicBezTo>
                            <a:pt x="11109" y="17638"/>
                            <a:pt x="11417" y="15127"/>
                            <a:pt x="11109" y="12782"/>
                          </a:cubicBezTo>
                          <a:cubicBezTo>
                            <a:pt x="11109" y="12782"/>
                            <a:pt x="10491" y="12782"/>
                            <a:pt x="10183" y="12782"/>
                          </a:cubicBezTo>
                          <a:cubicBezTo>
                            <a:pt x="10183" y="15294"/>
                            <a:pt x="10183" y="17806"/>
                            <a:pt x="10183" y="20317"/>
                          </a:cubicBezTo>
                          <a:cubicBezTo>
                            <a:pt x="9874" y="21322"/>
                            <a:pt x="6789" y="21322"/>
                            <a:pt x="6789" y="20317"/>
                          </a:cubicBezTo>
                          <a:cubicBezTo>
                            <a:pt x="6480" y="17806"/>
                            <a:pt x="6789" y="15294"/>
                            <a:pt x="6480" y="12782"/>
                          </a:cubicBezTo>
                          <a:cubicBezTo>
                            <a:pt x="4937" y="12782"/>
                            <a:pt x="3394" y="12782"/>
                            <a:pt x="1851" y="12782"/>
                          </a:cubicBezTo>
                          <a:cubicBezTo>
                            <a:pt x="3394" y="9434"/>
                            <a:pt x="5246" y="6252"/>
                            <a:pt x="6480" y="2903"/>
                          </a:cubicBezTo>
                          <a:cubicBezTo>
                            <a:pt x="6480" y="2903"/>
                            <a:pt x="6171" y="3071"/>
                            <a:pt x="5863" y="3071"/>
                          </a:cubicBezTo>
                          <a:cubicBezTo>
                            <a:pt x="4629" y="4913"/>
                            <a:pt x="4011" y="6755"/>
                            <a:pt x="2777" y="8596"/>
                          </a:cubicBezTo>
                          <a:cubicBezTo>
                            <a:pt x="2469" y="9266"/>
                            <a:pt x="0" y="9266"/>
                            <a:pt x="0" y="8429"/>
                          </a:cubicBezTo>
                          <a:cubicBezTo>
                            <a:pt x="0" y="7089"/>
                            <a:pt x="1234" y="5750"/>
                            <a:pt x="1851" y="4410"/>
                          </a:cubicBezTo>
                          <a:cubicBezTo>
                            <a:pt x="2469" y="3238"/>
                            <a:pt x="2777" y="1731"/>
                            <a:pt x="4320"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grpSp>
              <p:nvGrpSpPr>
                <p:cNvPr id="154" name="Group 86"/>
                <p:cNvGrpSpPr/>
                <p:nvPr/>
              </p:nvGrpSpPr>
              <p:grpSpPr>
                <a:xfrm>
                  <a:off x="546361" y="1470"/>
                  <a:ext cx="178890" cy="377223"/>
                  <a:chOff x="0" y="0"/>
                  <a:chExt cx="178888" cy="377222"/>
                </a:xfrm>
              </p:grpSpPr>
              <p:sp>
                <p:nvSpPr>
                  <p:cNvPr id="152" name="Freeform 84"/>
                  <p:cNvSpPr/>
                  <p:nvPr/>
                </p:nvSpPr>
                <p:spPr>
                  <a:xfrm>
                    <a:off x="54436" y="0"/>
                    <a:ext cx="66409" cy="63105"/>
                  </a:xfrm>
                  <a:custGeom>
                    <a:avLst/>
                    <a:gdLst/>
                    <a:ahLst/>
                    <a:cxnLst>
                      <a:cxn ang="0">
                        <a:pos x="wd2" y="hd2"/>
                      </a:cxn>
                      <a:cxn ang="5400000">
                        <a:pos x="wd2" y="hd2"/>
                      </a:cxn>
                      <a:cxn ang="10800000">
                        <a:pos x="wd2" y="hd2"/>
                      </a:cxn>
                      <a:cxn ang="16200000">
                        <a:pos x="wd2" y="hd2"/>
                      </a:cxn>
                    </a:cxnLst>
                    <a:rect l="0" t="0" r="r" b="b"/>
                    <a:pathLst>
                      <a:path w="17921" h="17606" extrusionOk="0">
                        <a:moveTo>
                          <a:pt x="7273" y="217"/>
                        </a:moveTo>
                        <a:cubicBezTo>
                          <a:pt x="12847" y="-1177"/>
                          <a:pt x="19118" y="4397"/>
                          <a:pt x="17724" y="9971"/>
                        </a:cubicBezTo>
                        <a:cubicBezTo>
                          <a:pt x="17028" y="17636"/>
                          <a:pt x="5879" y="20423"/>
                          <a:pt x="1699" y="14152"/>
                        </a:cubicBezTo>
                        <a:cubicBezTo>
                          <a:pt x="-2482" y="9275"/>
                          <a:pt x="1699" y="1610"/>
                          <a:pt x="7273"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53" name="Freeform 85"/>
                  <p:cNvSpPr/>
                  <p:nvPr/>
                </p:nvSpPr>
                <p:spPr>
                  <a:xfrm>
                    <a:off x="0" y="70779"/>
                    <a:ext cx="178889" cy="306444"/>
                  </a:xfrm>
                  <a:custGeom>
                    <a:avLst/>
                    <a:gdLst/>
                    <a:ahLst/>
                    <a:cxnLst>
                      <a:cxn ang="0">
                        <a:pos x="wd2" y="hd2"/>
                      </a:cxn>
                      <a:cxn ang="5400000">
                        <a:pos x="wd2" y="hd2"/>
                      </a:cxn>
                      <a:cxn ang="10800000">
                        <a:pos x="wd2" y="hd2"/>
                      </a:cxn>
                      <a:cxn ang="16200000">
                        <a:pos x="wd2" y="hd2"/>
                      </a:cxn>
                    </a:cxnLst>
                    <a:rect l="0" t="0" r="r" b="b"/>
                    <a:pathLst>
                      <a:path w="21353" h="21154" extrusionOk="0">
                        <a:moveTo>
                          <a:pt x="4629" y="727"/>
                        </a:moveTo>
                        <a:cubicBezTo>
                          <a:pt x="6480" y="-278"/>
                          <a:pt x="9257" y="57"/>
                          <a:pt x="11726" y="57"/>
                        </a:cubicBezTo>
                        <a:cubicBezTo>
                          <a:pt x="13886" y="-111"/>
                          <a:pt x="16046" y="57"/>
                          <a:pt x="17280" y="1062"/>
                        </a:cubicBezTo>
                        <a:cubicBezTo>
                          <a:pt x="18823" y="2401"/>
                          <a:pt x="19131" y="3908"/>
                          <a:pt x="20057" y="5248"/>
                        </a:cubicBezTo>
                        <a:cubicBezTo>
                          <a:pt x="20674" y="6587"/>
                          <a:pt x="21600" y="7759"/>
                          <a:pt x="21291" y="8931"/>
                        </a:cubicBezTo>
                        <a:cubicBezTo>
                          <a:pt x="20057" y="9099"/>
                          <a:pt x="18823" y="9099"/>
                          <a:pt x="18514" y="8596"/>
                        </a:cubicBezTo>
                        <a:cubicBezTo>
                          <a:pt x="17280" y="6922"/>
                          <a:pt x="16354" y="5080"/>
                          <a:pt x="15429" y="3406"/>
                        </a:cubicBezTo>
                        <a:cubicBezTo>
                          <a:pt x="15120" y="3071"/>
                          <a:pt x="14811" y="2903"/>
                          <a:pt x="14503" y="2736"/>
                        </a:cubicBezTo>
                        <a:cubicBezTo>
                          <a:pt x="16046" y="6085"/>
                          <a:pt x="17897" y="9434"/>
                          <a:pt x="19749" y="12782"/>
                        </a:cubicBezTo>
                        <a:cubicBezTo>
                          <a:pt x="18206" y="12782"/>
                          <a:pt x="16663" y="12782"/>
                          <a:pt x="15120" y="12782"/>
                        </a:cubicBezTo>
                        <a:cubicBezTo>
                          <a:pt x="14811" y="15127"/>
                          <a:pt x="15120" y="17638"/>
                          <a:pt x="15120" y="19982"/>
                        </a:cubicBezTo>
                        <a:cubicBezTo>
                          <a:pt x="15120" y="20485"/>
                          <a:pt x="14194" y="21155"/>
                          <a:pt x="13269" y="21155"/>
                        </a:cubicBezTo>
                        <a:cubicBezTo>
                          <a:pt x="12034" y="21155"/>
                          <a:pt x="11417" y="20485"/>
                          <a:pt x="11417" y="19982"/>
                        </a:cubicBezTo>
                        <a:cubicBezTo>
                          <a:pt x="11417" y="17638"/>
                          <a:pt x="11417" y="15127"/>
                          <a:pt x="11417" y="12782"/>
                        </a:cubicBezTo>
                        <a:cubicBezTo>
                          <a:pt x="11109" y="12782"/>
                          <a:pt x="10491" y="12782"/>
                          <a:pt x="10183" y="12782"/>
                        </a:cubicBezTo>
                        <a:cubicBezTo>
                          <a:pt x="10183" y="15294"/>
                          <a:pt x="10491" y="17806"/>
                          <a:pt x="10183" y="20317"/>
                        </a:cubicBezTo>
                        <a:cubicBezTo>
                          <a:pt x="10183" y="21322"/>
                          <a:pt x="7097" y="21322"/>
                          <a:pt x="6789" y="20317"/>
                        </a:cubicBezTo>
                        <a:cubicBezTo>
                          <a:pt x="6789" y="17806"/>
                          <a:pt x="6789" y="15294"/>
                          <a:pt x="6789" y="12782"/>
                        </a:cubicBezTo>
                        <a:cubicBezTo>
                          <a:pt x="5246" y="12782"/>
                          <a:pt x="3703" y="12782"/>
                          <a:pt x="2160" y="12782"/>
                        </a:cubicBezTo>
                        <a:cubicBezTo>
                          <a:pt x="3703" y="9434"/>
                          <a:pt x="5246" y="6252"/>
                          <a:pt x="6789" y="2903"/>
                        </a:cubicBezTo>
                        <a:cubicBezTo>
                          <a:pt x="6480" y="2903"/>
                          <a:pt x="6171" y="3071"/>
                          <a:pt x="5863" y="3071"/>
                        </a:cubicBezTo>
                        <a:cubicBezTo>
                          <a:pt x="4937" y="4913"/>
                          <a:pt x="4011" y="6755"/>
                          <a:pt x="3086" y="8596"/>
                        </a:cubicBezTo>
                        <a:cubicBezTo>
                          <a:pt x="2777" y="9266"/>
                          <a:pt x="0" y="9266"/>
                          <a:pt x="0" y="8429"/>
                        </a:cubicBezTo>
                        <a:cubicBezTo>
                          <a:pt x="309" y="7089"/>
                          <a:pt x="1234" y="5750"/>
                          <a:pt x="1851" y="4410"/>
                        </a:cubicBezTo>
                        <a:cubicBezTo>
                          <a:pt x="2777" y="3238"/>
                          <a:pt x="2777" y="1731"/>
                          <a:pt x="4629"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1" name="Group 87"/>
                <p:cNvGrpSpPr/>
                <p:nvPr/>
              </p:nvGrpSpPr>
              <p:grpSpPr>
                <a:xfrm>
                  <a:off x="748944" y="-1"/>
                  <a:ext cx="330602" cy="375299"/>
                  <a:chOff x="0" y="0"/>
                  <a:chExt cx="330601" cy="375297"/>
                </a:xfrm>
              </p:grpSpPr>
              <p:grpSp>
                <p:nvGrpSpPr>
                  <p:cNvPr id="157" name="Group 88"/>
                  <p:cNvGrpSpPr/>
                  <p:nvPr/>
                </p:nvGrpSpPr>
                <p:grpSpPr>
                  <a:xfrm>
                    <a:off x="170521" y="0"/>
                    <a:ext cx="160081" cy="375298"/>
                    <a:chOff x="0" y="0"/>
                    <a:chExt cx="160079" cy="375297"/>
                  </a:xfrm>
                </p:grpSpPr>
                <p:sp>
                  <p:nvSpPr>
                    <p:cNvPr id="155"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6"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0" name="Group 89"/>
                  <p:cNvGrpSpPr/>
                  <p:nvPr/>
                </p:nvGrpSpPr>
                <p:grpSpPr>
                  <a:xfrm>
                    <a:off x="-1" y="0"/>
                    <a:ext cx="156603" cy="375298"/>
                    <a:chOff x="0" y="0"/>
                    <a:chExt cx="156601" cy="375297"/>
                  </a:xfrm>
                </p:grpSpPr>
                <p:sp>
                  <p:nvSpPr>
                    <p:cNvPr id="158" name="Freeform 34"/>
                    <p:cNvSpPr/>
                    <p:nvPr/>
                  </p:nvSpPr>
                  <p:spPr>
                    <a:xfrm>
                      <a:off x="46494"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9" name="Freeform 35"/>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20184" y="10309"/>
                          </a:cubicBezTo>
                          <a:cubicBezTo>
                            <a:pt x="18767"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10269" y="20127"/>
                            <a:pt x="9561" y="20781"/>
                          </a:cubicBezTo>
                          <a:cubicBezTo>
                            <a:pt x="8144"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1062"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grpSp>
          <p:grpSp>
            <p:nvGrpSpPr>
              <p:cNvPr id="168" name="Group 81"/>
              <p:cNvGrpSpPr/>
              <p:nvPr/>
            </p:nvGrpSpPr>
            <p:grpSpPr>
              <a:xfrm>
                <a:off x="49463" y="449717"/>
                <a:ext cx="1030085" cy="383797"/>
                <a:chOff x="-1" y="0"/>
                <a:chExt cx="1030083" cy="383796"/>
              </a:xfrm>
            </p:grpSpPr>
            <p:grpSp>
              <p:nvGrpSpPr>
                <p:cNvPr id="165" name="Rectangle 126"/>
                <p:cNvGrpSpPr/>
                <p:nvPr/>
              </p:nvGrpSpPr>
              <p:grpSpPr>
                <a:xfrm>
                  <a:off x="0" y="78409"/>
                  <a:ext cx="1030082" cy="276996"/>
                  <a:chOff x="0" y="0"/>
                  <a:chExt cx="1030081" cy="276995"/>
                </a:xfrm>
              </p:grpSpPr>
              <p:sp>
                <p:nvSpPr>
                  <p:cNvPr id="163" name="Rectangle"/>
                  <p:cNvSpPr/>
                  <p:nvPr/>
                </p:nvSpPr>
                <p:spPr>
                  <a:xfrm>
                    <a:off x="0" y="0"/>
                    <a:ext cx="1030081" cy="224332"/>
                  </a:xfrm>
                  <a:prstGeom prst="rect">
                    <a:avLst/>
                  </a:prstGeom>
                  <a:solidFill>
                    <a:srgbClr val="8A8A8A"/>
                  </a:solidFill>
                  <a:ln w="12700" cap="flat">
                    <a:noFill/>
                    <a:miter lim="400000"/>
                  </a:ln>
                  <a:effectLst/>
                </p:spPr>
                <p:txBody>
                  <a:bodyPr wrap="square" lIns="45719" tIns="45719" rIns="45719" bIns="45719" numCol="1" anchor="t">
                    <a:noAutofit/>
                  </a:bodyPr>
                  <a:lstStyle/>
                  <a:p>
                    <a:pPr algn="ctr">
                      <a:defRPr sz="1200" b="1">
                        <a:solidFill>
                          <a:srgbClr val="FFFFFF"/>
                        </a:solidFill>
                      </a:defRPr>
                    </a:pPr>
                    <a:endParaRPr dirty="0"/>
                  </a:p>
                </p:txBody>
              </p:sp>
              <p:sp>
                <p:nvSpPr>
                  <p:cNvPr id="164" name="167,900"/>
                  <p:cNvSpPr txBox="1"/>
                  <p:nvPr/>
                </p:nvSpPr>
                <p:spPr>
                  <a:xfrm>
                    <a:off x="0" y="0"/>
                    <a:ext cx="1030081" cy="27699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dirty="0"/>
                      <a:t>1</a:t>
                    </a:r>
                    <a:r>
                      <a:rPr lang="en-US" dirty="0"/>
                      <a:t>61,7</a:t>
                    </a:r>
                    <a:r>
                      <a:rPr dirty="0"/>
                      <a:t>00</a:t>
                    </a:r>
                  </a:p>
                </p:txBody>
              </p:sp>
            </p:grpSp>
            <p:sp>
              <p:nvSpPr>
                <p:cNvPr id="166" name="Rectangle 127"/>
                <p:cNvSpPr/>
                <p:nvPr/>
              </p:nvSpPr>
              <p:spPr>
                <a:xfrm>
                  <a:off x="-1" y="298970"/>
                  <a:ext cx="1030082" cy="84826"/>
                </a:xfrm>
                <a:prstGeom prst="rect">
                  <a:avLst/>
                </a:pr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sp>
              <p:nvSpPr>
                <p:cNvPr id="167"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grpSp>
        </p:grpSp>
      </p:grpSp>
      <p:sp>
        <p:nvSpPr>
          <p:cNvPr id="171" name="Rectangle 24"/>
          <p:cNvSpPr txBox="1"/>
          <p:nvPr/>
        </p:nvSpPr>
        <p:spPr>
          <a:xfrm>
            <a:off x="1162361" y="7259947"/>
            <a:ext cx="5452688" cy="3804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lnSpc>
                <a:spcPts val="2400"/>
              </a:lnSpc>
              <a:tabLst>
                <a:tab pos="25400" algn="l"/>
                <a:tab pos="38100" algn="l"/>
                <a:tab pos="88900" algn="l"/>
                <a:tab pos="1587500" algn="l"/>
              </a:tabLst>
              <a:defRPr sz="1600" b="1">
                <a:solidFill>
                  <a:srgbClr val="2A3E92"/>
                </a:solidFill>
              </a:defRPr>
            </a:lvl1pPr>
          </a:lstStyle>
          <a:p>
            <a:r>
              <a:rPr dirty="0">
                <a:solidFill>
                  <a:schemeClr val="accent5">
                    <a:lumMod val="50000"/>
                  </a:schemeClr>
                </a:solidFill>
              </a:rPr>
              <a:t>VERDUGO REGION LABOR FORCE (RESIDENTS)</a:t>
            </a:r>
          </a:p>
        </p:txBody>
      </p:sp>
      <p:sp>
        <p:nvSpPr>
          <p:cNvPr id="172" name="Rectangle 125"/>
          <p:cNvSpPr txBox="1"/>
          <p:nvPr/>
        </p:nvSpPr>
        <p:spPr>
          <a:xfrm>
            <a:off x="369930" y="8763000"/>
            <a:ext cx="7115662"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tabLst>
                <a:tab pos="25400" algn="l"/>
                <a:tab pos="38100" algn="l"/>
                <a:tab pos="88900" algn="l"/>
                <a:tab pos="1587500" algn="l"/>
              </a:tabLst>
              <a:defRPr sz="1200"/>
            </a:lvl1pPr>
          </a:lstStyle>
          <a:p>
            <a:r>
              <a:rPr dirty="0"/>
              <a:t>Labor force numbers are based on EDD estimates of the number of residents who earned at least $1 during the reporting period. These residents may be working outside of the Verdugo Consortium. The total Verdugo labor force as of</a:t>
            </a:r>
            <a:r>
              <a:rPr lang="en-US" dirty="0"/>
              <a:t> July 2025 </a:t>
            </a:r>
            <a:r>
              <a:rPr dirty="0"/>
              <a:t>is </a:t>
            </a:r>
            <a:r>
              <a:rPr lang="en-US" dirty="0"/>
              <a:t>161,700</a:t>
            </a:r>
            <a:r>
              <a:rPr dirty="0"/>
              <a:t>.</a:t>
            </a:r>
          </a:p>
        </p:txBody>
      </p:sp>
      <p:sp>
        <p:nvSpPr>
          <p:cNvPr id="173" name="Rectangle 3"/>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74" name="TextBox 1"/>
          <p:cNvSpPr txBox="1"/>
          <p:nvPr/>
        </p:nvSpPr>
        <p:spPr>
          <a:xfrm>
            <a:off x="134468" y="4477294"/>
            <a:ext cx="7420713" cy="5343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UNEMPLOYMENT RATES COMPARISON</a:t>
            </a:r>
            <a:endParaRPr lang="en-US" dirty="0">
              <a:solidFill>
                <a:schemeClr val="accent5">
                  <a:lumMod val="50000"/>
                </a:schemeClr>
              </a:solidFill>
            </a:endParaRPr>
          </a:p>
          <a:p>
            <a:r>
              <a:rPr lang="en-US" sz="1100" b="1" dirty="0">
                <a:solidFill>
                  <a:schemeClr val="tx1"/>
                </a:solidFill>
                <a:latin typeface="+mn-lt"/>
              </a:rPr>
              <a:t>The unemployment rate increased in the Verdugo Region and LA County. </a:t>
            </a:r>
            <a:endParaRPr lang="en-US" sz="1100" dirty="0">
              <a:solidFill>
                <a:schemeClr val="tx1"/>
              </a:solidFill>
              <a:latin typeface="+mn-lt"/>
            </a:endParaRPr>
          </a:p>
        </p:txBody>
      </p:sp>
      <p:pic>
        <p:nvPicPr>
          <p:cNvPr id="1028" name="Picture 4" descr="https://home/Home/ShowImage?id=77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3110" y="7715987"/>
            <a:ext cx="558943" cy="5589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Chart 2">
            <a:extLst>
              <a:ext uri="{FF2B5EF4-FFF2-40B4-BE49-F238E27FC236}">
                <a16:creationId xmlns:a16="http://schemas.microsoft.com/office/drawing/2014/main" id="{F6B9EB00-7B8B-4F23-B842-309D3807B6A1}"/>
              </a:ext>
            </a:extLst>
          </p:cNvPr>
          <p:cNvGraphicFramePr>
            <a:graphicFrameLocks/>
          </p:cNvGraphicFramePr>
          <p:nvPr>
            <p:extLst>
              <p:ext uri="{D42A27DB-BD31-4B8C-83A1-F6EECF244321}">
                <p14:modId xmlns:p14="http://schemas.microsoft.com/office/powerpoint/2010/main" val="4139977078"/>
              </p:ext>
            </p:extLst>
          </p:nvPr>
        </p:nvGraphicFramePr>
        <p:xfrm>
          <a:off x="188159" y="1967540"/>
          <a:ext cx="5012181" cy="24888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id="{1239D0F0-4424-4B1D-A62F-4F10BBB20A20}"/>
              </a:ext>
            </a:extLst>
          </p:cNvPr>
          <p:cNvGraphicFramePr>
            <a:graphicFrameLocks/>
          </p:cNvGraphicFramePr>
          <p:nvPr>
            <p:extLst>
              <p:ext uri="{D42A27DB-BD31-4B8C-83A1-F6EECF244321}">
                <p14:modId xmlns:p14="http://schemas.microsoft.com/office/powerpoint/2010/main" val="438946112"/>
              </p:ext>
            </p:extLst>
          </p:nvPr>
        </p:nvGraphicFramePr>
        <p:xfrm>
          <a:off x="179124" y="4911466"/>
          <a:ext cx="7468409" cy="2503942"/>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Freeform 3"/>
          <p:cNvSpPr/>
          <p:nvPr/>
        </p:nvSpPr>
        <p:spPr>
          <a:xfrm>
            <a:off x="0" y="0"/>
            <a:ext cx="7772400" cy="304800"/>
          </a:xfrm>
          <a:prstGeom prst="rect">
            <a:avLst/>
          </a:prstGeom>
          <a:solidFill>
            <a:schemeClr val="accent6">
              <a:lumMod val="60000"/>
              <a:lumOff val="40000"/>
            </a:schemeClr>
          </a:solidFill>
          <a:ln w="12700">
            <a:solidFill>
              <a:schemeClr val="accent6">
                <a:lumMod val="75000"/>
                <a:alpha val="0"/>
              </a:schemeClr>
            </a:solidFill>
          </a:ln>
        </p:spPr>
        <p:txBody>
          <a:bodyPr lIns="45719" rIns="45719" anchor="ctr"/>
          <a:lstStyle/>
          <a:p>
            <a:pPr algn="ctr"/>
            <a:endParaRPr dirty="0">
              <a:solidFill>
                <a:srgbClr val="FFFFFF"/>
              </a:solidFill>
            </a:endParaRPr>
          </a:p>
        </p:txBody>
      </p:sp>
      <p:sp>
        <p:nvSpPr>
          <p:cNvPr id="197"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8"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9"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0"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01"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2"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3</a:t>
            </a:r>
          </a:p>
        </p:txBody>
      </p:sp>
      <p:sp>
        <p:nvSpPr>
          <p:cNvPr id="203" name="Rectangle 22"/>
          <p:cNvSpPr txBox="1"/>
          <p:nvPr/>
        </p:nvSpPr>
        <p:spPr>
          <a:xfrm>
            <a:off x="1342916" y="3714737"/>
            <a:ext cx="5205487"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OCCUPATIONS IN JOB ADS – VERDUGO AREA</a:t>
            </a:r>
          </a:p>
        </p:txBody>
      </p:sp>
      <p:sp>
        <p:nvSpPr>
          <p:cNvPr id="204" name="TextBox 1"/>
          <p:cNvSpPr txBox="1"/>
          <p:nvPr/>
        </p:nvSpPr>
        <p:spPr>
          <a:xfrm>
            <a:off x="1358900" y="9524999"/>
            <a:ext cx="6000040" cy="40075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Employment</a:t>
            </a:r>
            <a:r>
              <a:rPr b="0" dirty="0">
                <a:solidFill>
                  <a:srgbClr val="000000"/>
                </a:solidFill>
                <a:latin typeface="Times New Roman"/>
                <a:ea typeface="Times New Roman"/>
                <a:cs typeface="Times New Roman"/>
                <a:sym typeface="Times New Roman"/>
              </a:rPr>
              <a:t> </a:t>
            </a:r>
            <a:r>
              <a:rPr dirty="0"/>
              <a:t>Development</a:t>
            </a:r>
            <a:r>
              <a:rPr b="0" dirty="0">
                <a:solidFill>
                  <a:srgbClr val="000000"/>
                </a:solidFill>
                <a:latin typeface="Times New Roman"/>
                <a:ea typeface="Times New Roman"/>
                <a:cs typeface="Times New Roman"/>
                <a:sym typeface="Times New Roman"/>
              </a:rPr>
              <a:t> </a:t>
            </a:r>
            <a:r>
              <a:rPr dirty="0"/>
              <a:t>Department</a:t>
            </a:r>
            <a:r>
              <a:rPr b="0" dirty="0">
                <a:solidFill>
                  <a:srgbClr val="000000"/>
                </a:solidFill>
                <a:latin typeface="Times New Roman"/>
                <a:ea typeface="Times New Roman"/>
                <a:cs typeface="Times New Roman"/>
                <a:sym typeface="Times New Roman"/>
              </a:rPr>
              <a:t> </a:t>
            </a:r>
            <a:r>
              <a:rPr dirty="0"/>
              <a:t>Labor</a:t>
            </a:r>
            <a:r>
              <a:rPr b="0" dirty="0">
                <a:solidFill>
                  <a:srgbClr val="000000"/>
                </a:solidFill>
                <a:latin typeface="Times New Roman"/>
                <a:ea typeface="Times New Roman"/>
                <a:cs typeface="Times New Roman"/>
                <a:sym typeface="Times New Roman"/>
              </a:rPr>
              <a:t> </a:t>
            </a:r>
            <a:r>
              <a:rPr dirty="0"/>
              <a:t>Market</a:t>
            </a:r>
            <a:r>
              <a:rPr b="0" dirty="0">
                <a:solidFill>
                  <a:srgbClr val="000000"/>
                </a:solidFill>
                <a:latin typeface="Times New Roman"/>
                <a:ea typeface="Times New Roman"/>
                <a:cs typeface="Times New Roman"/>
                <a:sym typeface="Times New Roman"/>
              </a:rPr>
              <a:t> </a:t>
            </a:r>
            <a:r>
              <a:rPr dirty="0"/>
              <a:t>Information</a:t>
            </a:r>
            <a:r>
              <a:rPr b="0" dirty="0">
                <a:solidFill>
                  <a:srgbClr val="000000"/>
                </a:solidFill>
                <a:latin typeface="Times New Roman"/>
                <a:ea typeface="Times New Roman"/>
                <a:cs typeface="Times New Roman"/>
                <a:sym typeface="Times New Roman"/>
              </a:rPr>
              <a:t> </a:t>
            </a:r>
            <a:r>
              <a:rPr dirty="0"/>
              <a:t>Division</a:t>
            </a:r>
          </a:p>
          <a:p>
            <a:pPr>
              <a:lnSpc>
                <a:spcPts val="1400"/>
              </a:lnSpc>
              <a:tabLst>
                <a:tab pos="254000" algn="l"/>
              </a:tabLst>
            </a:pPr>
            <a:r>
              <a:rPr dirty="0"/>
              <a:t>	   </a:t>
            </a:r>
            <a:r>
              <a:rPr sz="1200" b="1" dirty="0">
                <a:solidFill>
                  <a:srgbClr val="FFFFFF"/>
                </a:solidFill>
                <a:latin typeface="Century Gothic"/>
                <a:ea typeface="Century Gothic"/>
                <a:cs typeface="Century Gothic"/>
                <a:sym typeface="Century Gothic"/>
              </a:rPr>
              <a:t>Reporting</a:t>
            </a:r>
            <a:r>
              <a:rPr sz="1200" dirty="0">
                <a:latin typeface="Times New Roman"/>
                <a:ea typeface="Times New Roman"/>
                <a:cs typeface="Times New Roman"/>
                <a:sym typeface="Times New Roman"/>
              </a:rPr>
              <a:t> </a:t>
            </a:r>
            <a:r>
              <a:rPr sz="1200" b="1" dirty="0">
                <a:solidFill>
                  <a:srgbClr val="FFFFFF"/>
                </a:solidFill>
                <a:latin typeface="Century Gothic"/>
                <a:ea typeface="Century Gothic"/>
                <a:cs typeface="Century Gothic"/>
                <a:sym typeface="Century Gothic"/>
              </a:rPr>
              <a:t>Period:</a:t>
            </a:r>
            <a:r>
              <a:rPr sz="1200" dirty="0">
                <a:latin typeface="Times New Roman"/>
                <a:ea typeface="Times New Roman"/>
                <a:cs typeface="Times New Roman"/>
                <a:sym typeface="Times New Roman"/>
              </a:rPr>
              <a:t> </a:t>
            </a:r>
            <a:r>
              <a:rPr lang="en-US" sz="1200" b="1" dirty="0">
                <a:solidFill>
                  <a:srgbClr val="FFFFFF"/>
                </a:solidFill>
                <a:latin typeface="Century Gothic"/>
                <a:ea typeface="Times New Roman"/>
                <a:cs typeface="Times New Roman"/>
                <a:sym typeface="Century Gothic"/>
              </a:rPr>
              <a:t> July 2025</a:t>
            </a:r>
            <a:endParaRPr sz="1200" b="1" dirty="0">
              <a:solidFill>
                <a:srgbClr val="FFFFFF"/>
              </a:solidFill>
              <a:latin typeface="Century Gothic"/>
              <a:ea typeface="Century Gothic"/>
              <a:cs typeface="Century Gothic"/>
              <a:sym typeface="Century Gothic"/>
            </a:endParaRPr>
          </a:p>
        </p:txBody>
      </p:sp>
      <p:graphicFrame>
        <p:nvGraphicFramePr>
          <p:cNvPr id="205" name="Table 12"/>
          <p:cNvGraphicFramePr/>
          <p:nvPr>
            <p:extLst>
              <p:ext uri="{D42A27DB-BD31-4B8C-83A1-F6EECF244321}">
                <p14:modId xmlns:p14="http://schemas.microsoft.com/office/powerpoint/2010/main" val="3426610068"/>
              </p:ext>
            </p:extLst>
          </p:nvPr>
        </p:nvGraphicFramePr>
        <p:xfrm>
          <a:off x="623775" y="4057012"/>
          <a:ext cx="6019800" cy="2851227"/>
        </p:xfrm>
        <a:graphic>
          <a:graphicData uri="http://schemas.openxmlformats.org/drawingml/2006/table">
            <a:tbl>
              <a:tblPr>
                <a:tableStyleId>{4C3C2611-4C71-4FC5-86AE-919BDF0F9419}</a:tableStyleId>
              </a:tblPr>
              <a:tblGrid>
                <a:gridCol w="4962669">
                  <a:extLst>
                    <a:ext uri="{9D8B030D-6E8A-4147-A177-3AD203B41FA5}">
                      <a16:colId xmlns:a16="http://schemas.microsoft.com/office/drawing/2014/main" val="20000"/>
                    </a:ext>
                  </a:extLst>
                </a:gridCol>
                <a:gridCol w="1057131">
                  <a:extLst>
                    <a:ext uri="{9D8B030D-6E8A-4147-A177-3AD203B41FA5}">
                      <a16:colId xmlns:a16="http://schemas.microsoft.com/office/drawing/2014/main" val="20001"/>
                    </a:ext>
                  </a:extLst>
                </a:gridCol>
              </a:tblGrid>
              <a:tr h="293117">
                <a:tc>
                  <a:txBody>
                    <a:bodyPr/>
                    <a:lstStyle/>
                    <a:p>
                      <a:pPr algn="ctr">
                        <a:defRPr sz="1800"/>
                      </a:pPr>
                      <a:r>
                        <a:rPr sz="1200" b="1" dirty="0">
                          <a:solidFill>
                            <a:srgbClr val="FFFFFF"/>
                          </a:solidFill>
                        </a:rPr>
                        <a:t>OCCUPATION</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defRPr sz="1800"/>
                      </a:pPr>
                      <a:r>
                        <a:rPr sz="1200" b="1" dirty="0">
                          <a:solidFill>
                            <a:srgbClr val="FFFFFF"/>
                          </a:solidFill>
                        </a:rPr>
                        <a:t># OF JOB ADS</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255811">
                <a:tc>
                  <a:txBody>
                    <a:bodyPr/>
                    <a:lstStyle/>
                    <a:p>
                      <a:pPr algn="l" fontAlgn="ctr">
                        <a:buNone/>
                      </a:pPr>
                      <a:r>
                        <a:rPr lang="en-US" sz="1000" b="0" i="0" u="none" strike="noStrike">
                          <a:effectLst/>
                          <a:latin typeface="Arial" panose="020B0604020202020204" pitchFamily="34" charset="0"/>
                        </a:rPr>
                        <a:t> 1. Registered Nurses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309</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255811">
                <a:tc>
                  <a:txBody>
                    <a:bodyPr/>
                    <a:lstStyle/>
                    <a:p>
                      <a:pPr algn="l" fontAlgn="ctr">
                        <a:buNone/>
                      </a:pPr>
                      <a:r>
                        <a:rPr lang="en-US" sz="1000" b="0" i="0" u="none" strike="noStrike">
                          <a:effectLst/>
                          <a:latin typeface="Arial" panose="020B0604020202020204" pitchFamily="34" charset="0"/>
                        </a:rPr>
                        <a:t> 2. Retail Salespersons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307</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55811">
                <a:tc>
                  <a:txBody>
                    <a:bodyPr/>
                    <a:lstStyle/>
                    <a:p>
                      <a:pPr algn="l" fontAlgn="ctr">
                        <a:buNone/>
                      </a:pPr>
                      <a:r>
                        <a:rPr lang="en-US" sz="1000" b="0" i="0" u="none" strike="noStrike">
                          <a:effectLst/>
                          <a:latin typeface="Arial" panose="020B0604020202020204" pitchFamily="34" charset="0"/>
                        </a:rPr>
                        <a:t> 3. First-Line Supervisors of Retail Sales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buNone/>
                      </a:pPr>
                      <a:r>
                        <a:rPr lang="en-US" sz="1000" b="0" i="0" u="none" strike="noStrike">
                          <a:effectLst/>
                          <a:latin typeface="Arial" panose="020B0604020202020204" pitchFamily="34" charset="0"/>
                        </a:rPr>
                        <a:t>145</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255811">
                <a:tc>
                  <a:txBody>
                    <a:bodyPr/>
                    <a:lstStyle/>
                    <a:p>
                      <a:pPr algn="l" fontAlgn="ctr">
                        <a:buNone/>
                      </a:pPr>
                      <a:r>
                        <a:rPr lang="en-US" sz="1000" b="0" i="0" u="none" strike="noStrike">
                          <a:effectLst/>
                          <a:latin typeface="Arial" panose="020B0604020202020204" pitchFamily="34" charset="0"/>
                        </a:rPr>
                        <a:t> 4. Security Guards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135</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255811">
                <a:tc>
                  <a:txBody>
                    <a:bodyPr/>
                    <a:lstStyle/>
                    <a:p>
                      <a:pPr algn="l" fontAlgn="ctr">
                        <a:buNone/>
                      </a:pPr>
                      <a:r>
                        <a:rPr lang="en-US" sz="1000" b="0" i="0" u="none" strike="noStrike">
                          <a:effectLst/>
                          <a:latin typeface="Arial" panose="020B0604020202020204" pitchFamily="34" charset="0"/>
                        </a:rPr>
                        <a:t> 5. Customer Service Representatives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134</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255811">
                <a:tc>
                  <a:txBody>
                    <a:bodyPr/>
                    <a:lstStyle/>
                    <a:p>
                      <a:pPr algn="l" fontAlgn="ctr">
                        <a:buNone/>
                      </a:pPr>
                      <a:r>
                        <a:rPr lang="en-US" sz="1000" b="0" i="0" u="none" strike="noStrike">
                          <a:effectLst/>
                          <a:latin typeface="Arial" panose="020B0604020202020204" pitchFamily="34" charset="0"/>
                        </a:rPr>
                        <a:t> 6. Home Health and Personal Care Aides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118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255811">
                <a:tc>
                  <a:txBody>
                    <a:bodyPr/>
                    <a:lstStyle/>
                    <a:p>
                      <a:pPr algn="l" fontAlgn="ctr">
                        <a:buNone/>
                      </a:pPr>
                      <a:r>
                        <a:rPr lang="en-US" sz="1000" b="0" i="0" u="none" strike="noStrike">
                          <a:effectLst/>
                          <a:latin typeface="Arial" panose="020B0604020202020204" pitchFamily="34" charset="0"/>
                        </a:rPr>
                        <a:t> 7. Lawyers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97</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255811">
                <a:tc>
                  <a:txBody>
                    <a:bodyPr/>
                    <a:lstStyle/>
                    <a:p>
                      <a:pPr algn="l" fontAlgn="ctr">
                        <a:buNone/>
                      </a:pPr>
                      <a:r>
                        <a:rPr lang="en-US" sz="1000" b="0" i="0" u="none" strike="noStrike">
                          <a:effectLst/>
                          <a:latin typeface="Arial" panose="020B0604020202020204" pitchFamily="34" charset="0"/>
                        </a:rPr>
                        <a:t> 8. Fast Food and Counter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92</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r h="255811">
                <a:tc>
                  <a:txBody>
                    <a:bodyPr/>
                    <a:lstStyle/>
                    <a:p>
                      <a:pPr algn="l" fontAlgn="ctr">
                        <a:buNone/>
                      </a:pPr>
                      <a:r>
                        <a:rPr lang="en-US" sz="1000" b="0" i="0" u="none" strike="noStrike">
                          <a:effectLst/>
                          <a:latin typeface="Arial" panose="020B0604020202020204" pitchFamily="34" charset="0"/>
                        </a:rPr>
                        <a:t> 9. Counselors, All Other</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a:effectLst/>
                          <a:latin typeface="Arial" panose="020B0604020202020204" pitchFamily="34" charset="0"/>
                        </a:rPr>
                        <a:t>84</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9"/>
                  </a:ext>
                </a:extLst>
              </a:tr>
              <a:tr h="255811">
                <a:tc>
                  <a:txBody>
                    <a:bodyPr/>
                    <a:lstStyle/>
                    <a:p>
                      <a:pPr algn="l" fontAlgn="ctr">
                        <a:buNone/>
                      </a:pPr>
                      <a:r>
                        <a:rPr lang="en-US" sz="1000" b="0" i="0" u="none" strike="noStrike">
                          <a:effectLst/>
                          <a:latin typeface="Arial" panose="020B0604020202020204" pitchFamily="34" charset="0"/>
                        </a:rPr>
                        <a:t> 10. Sales Representatives, Wholesale and Manufacturing</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buNone/>
                      </a:pPr>
                      <a:r>
                        <a:rPr lang="en-US" sz="1000" b="0" i="0" u="none" strike="noStrike" dirty="0">
                          <a:effectLst/>
                          <a:latin typeface="Arial" panose="020B0604020202020204" pitchFamily="34" charset="0"/>
                        </a:rPr>
                        <a:t>83</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10"/>
                  </a:ext>
                </a:extLst>
              </a:tr>
            </a:tbl>
          </a:graphicData>
        </a:graphic>
      </p:graphicFrame>
      <p:sp>
        <p:nvSpPr>
          <p:cNvPr id="206" name="Rectangle 29"/>
          <p:cNvSpPr txBox="1"/>
          <p:nvPr/>
        </p:nvSpPr>
        <p:spPr>
          <a:xfrm>
            <a:off x="1254879" y="7496121"/>
            <a:ext cx="5205488"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5 EMPLOYERS POSTING JOBS – VERDUGO AREA</a:t>
            </a:r>
          </a:p>
        </p:txBody>
      </p:sp>
      <p:grpSp>
        <p:nvGrpSpPr>
          <p:cNvPr id="209" name="Group 17"/>
          <p:cNvGrpSpPr/>
          <p:nvPr/>
        </p:nvGrpSpPr>
        <p:grpSpPr>
          <a:xfrm>
            <a:off x="4043225" y="1441184"/>
            <a:ext cx="3493356" cy="2032074"/>
            <a:chOff x="414740" y="-78998"/>
            <a:chExt cx="3592029" cy="1732167"/>
          </a:xfrm>
          <a:solidFill>
            <a:schemeClr val="accent5">
              <a:lumMod val="75000"/>
            </a:schemeClr>
          </a:solidFill>
        </p:grpSpPr>
        <p:sp>
          <p:nvSpPr>
            <p:cNvPr id="207" name="Freeform 3"/>
            <p:cNvSpPr/>
            <p:nvPr/>
          </p:nvSpPr>
          <p:spPr>
            <a:xfrm>
              <a:off x="414740" y="-78998"/>
              <a:ext cx="3592029" cy="1732167"/>
            </a:xfrm>
            <a:prstGeom prst="rect">
              <a:avLst/>
            </a:prstGeom>
            <a:grpFill/>
            <a:ln w="12700" cap="flat">
              <a:solidFill>
                <a:srgbClr val="000000">
                  <a:alpha val="0"/>
                </a:srgbClr>
              </a:solidFill>
              <a:prstDash val="solid"/>
              <a:round/>
            </a:ln>
            <a:effectLst/>
          </p:spPr>
          <p:txBody>
            <a:bodyPr wrap="square" lIns="45719" tIns="45719" rIns="45719" bIns="45719" numCol="1" anchor="ctr">
              <a:noAutofit/>
            </a:bodyPr>
            <a:lstStyle/>
            <a:p>
              <a:pPr algn="ctr">
                <a:defRPr>
                  <a:solidFill>
                    <a:srgbClr val="FFFFFF"/>
                  </a:solidFill>
                </a:defRPr>
              </a:pPr>
              <a:endParaRPr dirty="0"/>
            </a:p>
          </p:txBody>
        </p:sp>
        <p:sp>
          <p:nvSpPr>
            <p:cNvPr id="208" name="Rectangle 38"/>
            <p:cNvSpPr txBox="1"/>
            <p:nvPr/>
          </p:nvSpPr>
          <p:spPr>
            <a:xfrm>
              <a:off x="506879" y="36487"/>
              <a:ext cx="3437493" cy="1513841"/>
            </a:xfrm>
            <a:prstGeom prst="rect">
              <a:avLst/>
            </a:prstGeom>
            <a:grp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just">
                <a:tabLst>
                  <a:tab pos="317500" algn="l"/>
                  <a:tab pos="3060700" algn="l"/>
                  <a:tab pos="3670300" algn="l"/>
                </a:tabLst>
                <a:defRPr sz="1200" i="1">
                  <a:solidFill>
                    <a:srgbClr val="FFFFFF"/>
                  </a:solidFill>
                </a:defRPr>
              </a:pPr>
              <a:r>
                <a:rPr dirty="0"/>
                <a:t>Help Wanted Online from The Conference Board </a:t>
              </a:r>
              <a:r>
                <a:rPr i="0" dirty="0"/>
                <a:t>and </a:t>
              </a:r>
              <a:r>
                <a:rPr dirty="0"/>
                <a:t>WANTED Technologies</a:t>
              </a:r>
              <a:r>
                <a:rPr i="0" dirty="0"/>
                <a:t> report the top ten cities in the Los Angeles County with the most job ads. Consistently, Burbank and Glendale are reported amongst these top ten cities with the number of job ads posted for the reporting month. This indicates the economic vibrancy of the businesses in the Verdugo community relative to the other cities located in the region.</a:t>
              </a:r>
            </a:p>
          </p:txBody>
        </p:sp>
      </p:grpSp>
      <p:sp>
        <p:nvSpPr>
          <p:cNvPr id="210" name="Rectangle 39"/>
          <p:cNvSpPr txBox="1"/>
          <p:nvPr/>
        </p:nvSpPr>
        <p:spPr>
          <a:xfrm>
            <a:off x="2424484" y="1084539"/>
            <a:ext cx="2835069" cy="338554"/>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600" b="1">
                <a:solidFill>
                  <a:srgbClr val="2A3E92"/>
                </a:solidFill>
              </a:defRPr>
            </a:lvl1pPr>
          </a:lstStyle>
          <a:p>
            <a:r>
              <a:rPr dirty="0">
                <a:solidFill>
                  <a:schemeClr val="accent5">
                    <a:lumMod val="50000"/>
                  </a:schemeClr>
                </a:solidFill>
              </a:rPr>
              <a:t>CITIES WITH THE MOST JOB ADS</a:t>
            </a:r>
          </a:p>
        </p:txBody>
      </p:sp>
      <p:sp>
        <p:nvSpPr>
          <p:cNvPr id="211"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12" name="Rectangle 32"/>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13" name="TextBox 3"/>
          <p:cNvSpPr txBox="1"/>
          <p:nvPr/>
        </p:nvSpPr>
        <p:spPr>
          <a:xfrm>
            <a:off x="726832" y="8987304"/>
            <a:ext cx="5263660"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sz="1100"/>
            </a:pPr>
            <a:endParaRPr dirty="0"/>
          </a:p>
          <a:p>
            <a:pPr>
              <a:defRPr sz="1100"/>
            </a:pPr>
            <a:r>
              <a:rPr dirty="0"/>
              <a:t>*Increase/Decrease from </a:t>
            </a:r>
            <a:r>
              <a:rPr lang="en-US" dirty="0"/>
              <a:t>May 2025 </a:t>
            </a:r>
            <a:r>
              <a:rPr dirty="0"/>
              <a:t>Verdugo LMI report. </a:t>
            </a:r>
          </a:p>
        </p:txBody>
      </p:sp>
      <p:sp>
        <p:nvSpPr>
          <p:cNvPr id="214" name="TextBox 4"/>
          <p:cNvSpPr txBox="1"/>
          <p:nvPr/>
        </p:nvSpPr>
        <p:spPr>
          <a:xfrm>
            <a:off x="623776" y="6947028"/>
            <a:ext cx="6116994"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defRPr sz="1100"/>
            </a:lvl1pPr>
          </a:lstStyle>
          <a:p>
            <a:r>
              <a:rPr dirty="0"/>
              <a:t>The total number of job ads for the Top 10 Occupations</a:t>
            </a:r>
            <a:r>
              <a:rPr lang="en-US" dirty="0"/>
              <a:t> increased from 1,318 in May 2025 to 1,504 in July 2025</a:t>
            </a:r>
            <a:r>
              <a:rPr dirty="0"/>
              <a:t>. </a:t>
            </a:r>
          </a:p>
        </p:txBody>
      </p:sp>
      <p:sp>
        <p:nvSpPr>
          <p:cNvPr id="215" name="TextBox 1"/>
          <p:cNvSpPr txBox="1"/>
          <p:nvPr/>
        </p:nvSpPr>
        <p:spPr>
          <a:xfrm>
            <a:off x="6096000" y="496760"/>
            <a:ext cx="1676400" cy="4826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2025</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pic>
        <p:nvPicPr>
          <p:cNvPr id="216" name="Picture 5" descr="Picture 5"/>
          <p:cNvPicPr>
            <a:picLocks noChangeAspect="1"/>
          </p:cNvPicPr>
          <p:nvPr/>
        </p:nvPicPr>
        <p:blipFill>
          <a:blip r:embed="rId3"/>
          <a:srcRect l="40712" b="88144"/>
          <a:stretch>
            <a:fillRect/>
          </a:stretch>
        </p:blipFill>
        <p:spPr>
          <a:xfrm>
            <a:off x="623775" y="1203510"/>
            <a:ext cx="1711101" cy="338553"/>
          </a:xfrm>
          <a:prstGeom prst="rect">
            <a:avLst/>
          </a:prstGeom>
          <a:ln w="12700">
            <a:miter lim="400000"/>
          </a:ln>
        </p:spPr>
      </p:pic>
      <p:pic>
        <p:nvPicPr>
          <p:cNvPr id="217" name="Picture 2" descr="Picture 2"/>
          <p:cNvPicPr>
            <a:picLocks noChangeAspect="1"/>
          </p:cNvPicPr>
          <p:nvPr/>
        </p:nvPicPr>
        <p:blipFill>
          <a:blip r:embed="rId4"/>
          <a:stretch>
            <a:fillRect/>
          </a:stretch>
        </p:blipFill>
        <p:spPr>
          <a:xfrm>
            <a:off x="536989" y="7899550"/>
            <a:ext cx="1177054" cy="569978"/>
          </a:xfrm>
          <a:prstGeom prst="rect">
            <a:avLst/>
          </a:prstGeom>
          <a:ln w="12700">
            <a:miter lim="400000"/>
          </a:ln>
        </p:spPr>
      </p:pic>
      <p:graphicFrame>
        <p:nvGraphicFramePr>
          <p:cNvPr id="218" name="Table 45"/>
          <p:cNvGraphicFramePr/>
          <p:nvPr>
            <p:extLst>
              <p:ext uri="{D42A27DB-BD31-4B8C-83A1-F6EECF244321}">
                <p14:modId xmlns:p14="http://schemas.microsoft.com/office/powerpoint/2010/main" val="3454435387"/>
              </p:ext>
            </p:extLst>
          </p:nvPr>
        </p:nvGraphicFramePr>
        <p:xfrm>
          <a:off x="426561" y="7701725"/>
          <a:ext cx="7117482" cy="1501022"/>
        </p:xfrm>
        <a:graphic>
          <a:graphicData uri="http://schemas.openxmlformats.org/drawingml/2006/table">
            <a:tbl>
              <a:tblPr firstRow="1" bandRow="1">
                <a:tableStyleId>{4C3C2611-4C71-4FC5-86AE-919BDF0F9419}</a:tableStyleId>
              </a:tblPr>
              <a:tblGrid>
                <a:gridCol w="1353338">
                  <a:extLst>
                    <a:ext uri="{9D8B030D-6E8A-4147-A177-3AD203B41FA5}">
                      <a16:colId xmlns:a16="http://schemas.microsoft.com/office/drawing/2014/main" val="20000"/>
                    </a:ext>
                  </a:extLst>
                </a:gridCol>
                <a:gridCol w="1493656">
                  <a:extLst>
                    <a:ext uri="{9D8B030D-6E8A-4147-A177-3AD203B41FA5}">
                      <a16:colId xmlns:a16="http://schemas.microsoft.com/office/drawing/2014/main" val="20001"/>
                    </a:ext>
                  </a:extLst>
                </a:gridCol>
                <a:gridCol w="1423496">
                  <a:extLst>
                    <a:ext uri="{9D8B030D-6E8A-4147-A177-3AD203B41FA5}">
                      <a16:colId xmlns:a16="http://schemas.microsoft.com/office/drawing/2014/main" val="20002"/>
                    </a:ext>
                  </a:extLst>
                </a:gridCol>
                <a:gridCol w="1423496">
                  <a:extLst>
                    <a:ext uri="{9D8B030D-6E8A-4147-A177-3AD203B41FA5}">
                      <a16:colId xmlns:a16="http://schemas.microsoft.com/office/drawing/2014/main" val="20003"/>
                    </a:ext>
                  </a:extLst>
                </a:gridCol>
                <a:gridCol w="1423496">
                  <a:extLst>
                    <a:ext uri="{9D8B030D-6E8A-4147-A177-3AD203B41FA5}">
                      <a16:colId xmlns:a16="http://schemas.microsoft.com/office/drawing/2014/main" val="20004"/>
                    </a:ext>
                  </a:extLst>
                </a:gridCol>
              </a:tblGrid>
              <a:tr h="400273">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00749">
                <a:tc>
                  <a:txBody>
                    <a:bodyPr/>
                    <a:lstStyle/>
                    <a:p>
                      <a:pPr algn="ctr">
                        <a:defRPr sz="1000"/>
                      </a:pPr>
                      <a:endParaRPr dirty="0"/>
                    </a:p>
                    <a:p>
                      <a:pPr algn="ctr"/>
                      <a:r>
                        <a:rPr lang="en-US" dirty="0"/>
                        <a:t>220 </a:t>
                      </a:r>
                      <a:r>
                        <a:rPr dirty="0"/>
                        <a:t>Ads</a:t>
                      </a:r>
                    </a:p>
                    <a:p>
                      <a:pPr algn="ctr">
                        <a:defRPr>
                          <a:solidFill>
                            <a:srgbClr val="00B050"/>
                          </a:solidFill>
                        </a:defRPr>
                      </a:pPr>
                      <a:r>
                        <a:rPr lang="en-US" b="1" dirty="0">
                          <a:solidFill>
                            <a:srgbClr val="FF0000"/>
                          </a:solidFill>
                        </a:rPr>
                        <a:t>(-34%)</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r>
                        <a:rPr lang="en-US" dirty="0"/>
                        <a:t>103 Ads</a:t>
                      </a:r>
                    </a:p>
                    <a:p>
                      <a:pPr algn="ctr">
                        <a:defRPr>
                          <a:solidFill>
                            <a:srgbClr val="00B050"/>
                          </a:solidFill>
                        </a:defRPr>
                      </a:pPr>
                      <a:r>
                        <a:rPr lang="en-US" b="1" dirty="0">
                          <a:solidFill>
                            <a:srgbClr val="00B050"/>
                          </a:solidFill>
                        </a:rPr>
                        <a:t>(3%)</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                                 </a:t>
                      </a:r>
                    </a:p>
                    <a:p>
                      <a:pPr algn="ctr"/>
                      <a:r>
                        <a:rPr lang="en-US" dirty="0"/>
                        <a:t>                                    68 Ads</a:t>
                      </a:r>
                    </a:p>
                    <a:p>
                      <a:pPr algn="ctr">
                        <a:defRPr>
                          <a:solidFill>
                            <a:srgbClr val="00B050"/>
                          </a:solidFill>
                        </a:defRPr>
                      </a:pPr>
                      <a:r>
                        <a:rPr lang="en-US" b="1" dirty="0">
                          <a:solidFill>
                            <a:srgbClr val="FF0000"/>
                          </a:solidFill>
                        </a:rPr>
                        <a:t>(-27%)</a:t>
                      </a:r>
                    </a:p>
                    <a:p>
                      <a:pPr algn="ctr"/>
                      <a:endParaRPr lang="en-US" dirty="0"/>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endParaRPr lang="en-US" dirty="0"/>
                    </a:p>
                    <a:p>
                      <a:pPr algn="ctr"/>
                      <a:r>
                        <a:rPr lang="en-US" baseline="0" dirty="0"/>
                        <a:t>67 </a:t>
                      </a:r>
                      <a:r>
                        <a:rPr lang="en-US" dirty="0"/>
                        <a:t>Ads </a:t>
                      </a:r>
                    </a:p>
                    <a:p>
                      <a:pPr algn="ctr">
                        <a:defRPr>
                          <a:solidFill>
                            <a:srgbClr val="00B050"/>
                          </a:solidFill>
                        </a:defRPr>
                      </a:pPr>
                      <a:r>
                        <a:rPr lang="en-US" b="1" dirty="0">
                          <a:solidFill>
                            <a:srgbClr val="FF0000"/>
                          </a:solidFill>
                        </a:rPr>
                        <a:t>(-10%)</a:t>
                      </a:r>
                    </a:p>
                    <a:p>
                      <a:pPr algn="ctr"/>
                      <a:endParaRPr lang="en-US" b="1" dirty="0">
                        <a:solidFill>
                          <a:srgbClr val="92D050"/>
                        </a:solidFill>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baseline="0" dirty="0"/>
                    </a:p>
                    <a:p>
                      <a:pPr algn="ctr"/>
                      <a:r>
                        <a:rPr lang="en-US" baseline="0" dirty="0"/>
                        <a:t>56 </a:t>
                      </a:r>
                      <a:r>
                        <a:rPr lang="en-US" dirty="0"/>
                        <a:t>Ads </a:t>
                      </a:r>
                    </a:p>
                    <a:p>
                      <a:pPr algn="ctr">
                        <a:defRPr>
                          <a:solidFill>
                            <a:srgbClr val="00B050"/>
                          </a:solidFill>
                        </a:defRPr>
                      </a:pPr>
                      <a:r>
                        <a:rPr lang="en-US" b="1" dirty="0">
                          <a:solidFill>
                            <a:srgbClr val="00B050"/>
                          </a:solidFill>
                        </a:rPr>
                        <a:t>NEW</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7" name="Picture 6">
            <a:extLst>
              <a:ext uri="{FF2B5EF4-FFF2-40B4-BE49-F238E27FC236}">
                <a16:creationId xmlns:a16="http://schemas.microsoft.com/office/drawing/2014/main" id="{CF8846C1-5EAE-872E-D85C-AD2BCB76FCD9}"/>
              </a:ext>
            </a:extLst>
          </p:cNvPr>
          <p:cNvPicPr>
            <a:picLocks noChangeAspect="1"/>
          </p:cNvPicPr>
          <p:nvPr/>
        </p:nvPicPr>
        <p:blipFill>
          <a:blip r:embed="rId5"/>
          <a:stretch>
            <a:fillRect/>
          </a:stretch>
        </p:blipFill>
        <p:spPr>
          <a:xfrm>
            <a:off x="1611550" y="7895527"/>
            <a:ext cx="1688289" cy="610507"/>
          </a:xfrm>
          <a:prstGeom prst="rect">
            <a:avLst/>
          </a:prstGeom>
        </p:spPr>
      </p:pic>
      <p:pic>
        <p:nvPicPr>
          <p:cNvPr id="5" name="Picture 4" descr="Screen Shot 2021-01-26 at 1.04.36 PM.png">
            <a:extLst>
              <a:ext uri="{FF2B5EF4-FFF2-40B4-BE49-F238E27FC236}">
                <a16:creationId xmlns:a16="http://schemas.microsoft.com/office/drawing/2014/main" id="{610FFFF6-CF3A-5E14-96F8-E40B10AC27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9538" y="7952881"/>
            <a:ext cx="1416462" cy="596835"/>
          </a:xfrm>
          <a:prstGeom prst="rect">
            <a:avLst/>
          </a:prstGeom>
        </p:spPr>
      </p:pic>
      <p:pic>
        <p:nvPicPr>
          <p:cNvPr id="3" name="Picture 2" descr="Image result for Adventist Healthcare logo">
            <a:extLst>
              <a:ext uri="{FF2B5EF4-FFF2-40B4-BE49-F238E27FC236}">
                <a16:creationId xmlns:a16="http://schemas.microsoft.com/office/drawing/2014/main" id="{D16C5EDD-3599-6869-E61B-A9DA973CFED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85382" y="7991617"/>
            <a:ext cx="1320553" cy="418326"/>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2" name="Chart 1">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3934385466"/>
              </p:ext>
            </p:extLst>
          </p:nvPr>
        </p:nvGraphicFramePr>
        <p:xfrm>
          <a:off x="296502" y="1332449"/>
          <a:ext cx="3686040" cy="2446121"/>
        </p:xfrm>
        <a:graphic>
          <a:graphicData uri="http://schemas.openxmlformats.org/drawingml/2006/chart">
            <c:chart xmlns:c="http://schemas.openxmlformats.org/drawingml/2006/chart" xmlns:r="http://schemas.openxmlformats.org/officeDocument/2006/relationships" r:id="rId8"/>
          </a:graphicData>
        </a:graphic>
      </p:graphicFrame>
      <p:pic>
        <p:nvPicPr>
          <p:cNvPr id="6" name="Picture 5">
            <a:extLst>
              <a:ext uri="{FF2B5EF4-FFF2-40B4-BE49-F238E27FC236}">
                <a16:creationId xmlns:a16="http://schemas.microsoft.com/office/drawing/2014/main" id="{517073F7-A3E1-59E1-AC79-FE2D65572EC5}"/>
              </a:ext>
            </a:extLst>
          </p:cNvPr>
          <p:cNvPicPr>
            <a:picLocks noChangeAspect="1"/>
          </p:cNvPicPr>
          <p:nvPr/>
        </p:nvPicPr>
        <p:blipFill>
          <a:blip r:embed="rId9"/>
          <a:stretch>
            <a:fillRect/>
          </a:stretch>
        </p:blipFill>
        <p:spPr>
          <a:xfrm>
            <a:off x="6096276" y="7914190"/>
            <a:ext cx="2632756" cy="514422"/>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26"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7"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8"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9"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30"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31"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4</a:t>
            </a:r>
          </a:p>
        </p:txBody>
      </p:sp>
      <p:sp>
        <p:nvSpPr>
          <p:cNvPr id="232" name="Rectangle 21"/>
          <p:cNvSpPr txBox="1"/>
          <p:nvPr/>
        </p:nvSpPr>
        <p:spPr>
          <a:xfrm>
            <a:off x="3287739" y="1236921"/>
            <a:ext cx="1282462" cy="3454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gn="ctr">
              <a:defRPr sz="1600" b="1">
                <a:solidFill>
                  <a:srgbClr val="2A3E92"/>
                </a:solidFill>
                <a:latin typeface="Century Gothic"/>
                <a:ea typeface="Century Gothic"/>
                <a:cs typeface="Century Gothic"/>
                <a:sym typeface="Century Gothic"/>
              </a:defRPr>
            </a:lvl1pPr>
          </a:lstStyle>
          <a:p>
            <a:r>
              <a:rPr dirty="0">
                <a:solidFill>
                  <a:schemeClr val="accent5">
                    <a:lumMod val="50000"/>
                  </a:schemeClr>
                </a:solidFill>
              </a:rPr>
              <a:t>DEFINITIONS</a:t>
            </a:r>
          </a:p>
        </p:txBody>
      </p:sp>
      <p:sp>
        <p:nvSpPr>
          <p:cNvPr id="233" name="Rectangle 5"/>
          <p:cNvSpPr txBox="1"/>
          <p:nvPr/>
        </p:nvSpPr>
        <p:spPr>
          <a:xfrm>
            <a:off x="366477" y="1628533"/>
            <a:ext cx="7124983" cy="456311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lnSpc>
                <a:spcPct val="115000"/>
              </a:lnSpc>
              <a:defRPr sz="1200" b="1"/>
            </a:pPr>
            <a:r>
              <a:rPr dirty="0"/>
              <a:t>Labor force</a:t>
            </a:r>
            <a:r>
              <a:rPr b="0" dirty="0"/>
              <a:t>: Persons classified as employed or unemployed.</a:t>
            </a:r>
          </a:p>
          <a:p>
            <a:pPr indent="457200" algn="just">
              <a:lnSpc>
                <a:spcPct val="115000"/>
              </a:lnSpc>
              <a:defRPr sz="1200"/>
            </a:pPr>
            <a:r>
              <a:rPr dirty="0"/>
              <a:t> </a:t>
            </a:r>
          </a:p>
          <a:p>
            <a:pPr algn="just">
              <a:lnSpc>
                <a:spcPct val="115000"/>
              </a:lnSpc>
              <a:defRPr sz="1200" b="1"/>
            </a:pPr>
            <a:r>
              <a:rPr dirty="0"/>
              <a:t>Employed persons:</a:t>
            </a:r>
            <a:r>
              <a:rPr b="0" dirty="0"/>
              <a:t> Persons 16 years and over in the civilian noninstitutional population who, during the reference week, (a) did any work at all (at least 1 hour) as paid employees; worked in their own business, profession, or on their own farm, or worked 15 hours or more as unpaid workers in an enterprise operated by a member of the family; and (b) all those who were not working but who had jobs or businesses from which they were temporarily absent because of vacation, illness, bad weather, childcare problems, maternity or paternity leave, labor-management dispute, job training, or other family or personal reasons, whether or not they were paid for the time off or were seeking other jobs. Each employed person is counted only once, even if he or she holds more than one job. Excluded are persons whose only activity consisted of work around their own house (painting, repairing, or own home housework) or volunteer work for religious, charitable, and other organizations.</a:t>
            </a:r>
          </a:p>
          <a:p>
            <a:pPr indent="457200" algn="just">
              <a:lnSpc>
                <a:spcPct val="115000"/>
              </a:lnSpc>
              <a:defRPr sz="1200"/>
            </a:pPr>
            <a:r>
              <a:rPr dirty="0"/>
              <a:t> </a:t>
            </a:r>
          </a:p>
          <a:p>
            <a:pPr algn="just">
              <a:lnSpc>
                <a:spcPct val="115000"/>
              </a:lnSpc>
              <a:defRPr sz="1200" b="1"/>
            </a:pPr>
            <a:r>
              <a:rPr dirty="0"/>
              <a:t>Unemployed persons: </a:t>
            </a:r>
            <a:r>
              <a:rPr b="0" dirty="0"/>
              <a:t>Persons aged 16 years and older who had no employment during the reference week, were available for work, except for temporary illness, and had made specific efforts to find employment sometime during the 4-week period ending with the reference week. Persons who were waiting to be recalled to a job from which they had been laid off need not have been looking for work to be classified as unemployed.</a:t>
            </a:r>
          </a:p>
          <a:p>
            <a:pPr indent="457200" algn="just">
              <a:lnSpc>
                <a:spcPct val="115000"/>
              </a:lnSpc>
              <a:defRPr sz="1200"/>
            </a:pPr>
            <a:r>
              <a:rPr dirty="0"/>
              <a:t> </a:t>
            </a:r>
          </a:p>
          <a:p>
            <a:pPr algn="just">
              <a:lnSpc>
                <a:spcPct val="115000"/>
              </a:lnSpc>
              <a:defRPr sz="1200" b="1"/>
            </a:pPr>
            <a:r>
              <a:rPr dirty="0"/>
              <a:t>Unemployment rate:</a:t>
            </a:r>
            <a:r>
              <a:rPr b="0" dirty="0"/>
              <a:t> The unemployment rate represents the number unemployed as a percent of the labor force.</a:t>
            </a:r>
          </a:p>
        </p:txBody>
      </p:sp>
      <p:sp>
        <p:nvSpPr>
          <p:cNvPr id="234" name="TextBox 1"/>
          <p:cNvSpPr txBox="1"/>
          <p:nvPr/>
        </p:nvSpPr>
        <p:spPr>
          <a:xfrm>
            <a:off x="1358899" y="9524999"/>
            <a:ext cx="2647555" cy="196122"/>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US Bureau of Labor Statistics</a:t>
            </a:r>
          </a:p>
        </p:txBody>
      </p:sp>
      <p:sp>
        <p:nvSpPr>
          <p:cNvPr id="235"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36" name="Rectangle 15"/>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37" name="TextBox 1"/>
          <p:cNvSpPr txBox="1"/>
          <p:nvPr/>
        </p:nvSpPr>
        <p:spPr>
          <a:xfrm>
            <a:off x="6260123" y="496760"/>
            <a:ext cx="1492819"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2025</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20457</TotalTime>
  <Words>771</Words>
  <Application>Microsoft Office PowerPoint</Application>
  <PresentationFormat>Custom</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Velasco, Judith</dc:creator>
  <cp:lastModifiedBy>Kurdoghlian, Lori</cp:lastModifiedBy>
  <cp:revision>122</cp:revision>
  <cp:lastPrinted>2023-10-25T16:58:32Z</cp:lastPrinted>
  <dcterms:modified xsi:type="dcterms:W3CDTF">2025-09-08T17:25:25Z</dcterms:modified>
</cp:coreProperties>
</file>