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8" r:id="rId4"/>
    <p:sldId id="259" r:id="rId5"/>
  </p:sldIdLst>
  <p:sldSz cx="7772400" cy="10058400"/>
  <p:notesSz cx="7023100" cy="93091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5D8A98-2018-40E3-B447-108CD51F6096}" v="8" dt="2024-09-04T18:43:35.879"/>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solidFill>
        </a:fill>
      </a:tcStyle>
    </a:band2H>
    <a:firstCo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4660"/>
  </p:normalViewPr>
  <p:slideViewPr>
    <p:cSldViewPr snapToGrid="0" snapToObjects="1">
      <p:cViewPr varScale="1">
        <p:scale>
          <a:sx n="82" d="100"/>
          <a:sy n="82" d="100"/>
        </p:scale>
        <p:origin x="2484" y="102"/>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rdoghlian, Lori" userId="7e3b2fe1-15d6-425c-b383-3d9846ef468c" providerId="ADAL" clId="{315D8A98-2018-40E3-B447-108CD51F6096}"/>
    <pc:docChg chg="undo custSel modSld">
      <pc:chgData name="Kurdoghlian, Lori" userId="7e3b2fe1-15d6-425c-b383-3d9846ef468c" providerId="ADAL" clId="{315D8A98-2018-40E3-B447-108CD51F6096}" dt="2024-09-04T19:21:49.030" v="284" actId="20577"/>
      <pc:docMkLst>
        <pc:docMk/>
      </pc:docMkLst>
      <pc:sldChg chg="addSp delSp modSp mod">
        <pc:chgData name="Kurdoghlian, Lori" userId="7e3b2fe1-15d6-425c-b383-3d9846ef468c" providerId="ADAL" clId="{315D8A98-2018-40E3-B447-108CD51F6096}" dt="2024-09-04T19:21:49.030" v="284" actId="20577"/>
        <pc:sldMkLst>
          <pc:docMk/>
          <pc:sldMk cId="0" sldId="257"/>
        </pc:sldMkLst>
        <pc:spChg chg="mod">
          <ac:chgData name="Kurdoghlian, Lori" userId="7e3b2fe1-15d6-425c-b383-3d9846ef468c" providerId="ADAL" clId="{315D8A98-2018-40E3-B447-108CD51F6096}" dt="2024-09-04T19:21:49.030" v="284" actId="20577"/>
          <ac:spMkLst>
            <pc:docMk/>
            <pc:sldMk cId="0" sldId="257"/>
            <ac:spMk id="188" creationId="{00000000-0000-0000-0000-000000000000}"/>
          </ac:spMkLst>
        </pc:spChg>
        <pc:graphicFrameChg chg="add mod">
          <ac:chgData name="Kurdoghlian, Lori" userId="7e3b2fe1-15d6-425c-b383-3d9846ef468c" providerId="ADAL" clId="{315D8A98-2018-40E3-B447-108CD51F6096}" dt="2024-09-04T18:43:59.691" v="29" actId="14100"/>
          <ac:graphicFrameMkLst>
            <pc:docMk/>
            <pc:sldMk cId="0" sldId="257"/>
            <ac:graphicFrameMk id="2" creationId="{B8D65A1A-5305-485B-8CB9-A3D9F3825FC0}"/>
          </ac:graphicFrameMkLst>
        </pc:graphicFrameChg>
        <pc:graphicFrameChg chg="del">
          <ac:chgData name="Kurdoghlian, Lori" userId="7e3b2fe1-15d6-425c-b383-3d9846ef468c" providerId="ADAL" clId="{315D8A98-2018-40E3-B447-108CD51F6096}" dt="2024-09-04T18:42:19.479" v="8" actId="478"/>
          <ac:graphicFrameMkLst>
            <pc:docMk/>
            <pc:sldMk cId="0" sldId="257"/>
            <ac:graphicFrameMk id="3" creationId="{B8D65A1A-5305-485B-8CB9-A3D9F3825FC0}"/>
          </ac:graphicFrameMkLst>
        </pc:graphicFrameChg>
      </pc:sldChg>
      <pc:sldChg chg="addSp delSp modSp mod">
        <pc:chgData name="Kurdoghlian, Lori" userId="7e3b2fe1-15d6-425c-b383-3d9846ef468c" providerId="ADAL" clId="{315D8A98-2018-40E3-B447-108CD51F6096}" dt="2024-09-04T18:30:47.743" v="7" actId="14100"/>
        <pc:sldMkLst>
          <pc:docMk/>
          <pc:sldMk cId="0" sldId="258"/>
        </pc:sldMkLst>
        <pc:spChg chg="mod">
          <ac:chgData name="Kurdoghlian, Lori" userId="7e3b2fe1-15d6-425c-b383-3d9846ef468c" providerId="ADAL" clId="{315D8A98-2018-40E3-B447-108CD51F6096}" dt="2024-09-04T18:25:09.461" v="2" actId="14100"/>
          <ac:spMkLst>
            <pc:docMk/>
            <pc:sldMk cId="0" sldId="258"/>
            <ac:spMk id="214" creationId="{00000000-0000-0000-0000-000000000000}"/>
          </ac:spMkLst>
        </pc:spChg>
        <pc:graphicFrameChg chg="del">
          <ac:chgData name="Kurdoghlian, Lori" userId="7e3b2fe1-15d6-425c-b383-3d9846ef468c" providerId="ADAL" clId="{315D8A98-2018-40E3-B447-108CD51F6096}" dt="2024-09-04T18:30:33.086" v="3" actId="478"/>
          <ac:graphicFrameMkLst>
            <pc:docMk/>
            <pc:sldMk cId="0" sldId="258"/>
            <ac:graphicFrameMk id="2" creationId="{00000000-0008-0000-0500-000005000000}"/>
          </ac:graphicFrameMkLst>
        </pc:graphicFrameChg>
        <pc:graphicFrameChg chg="add mod">
          <ac:chgData name="Kurdoghlian, Lori" userId="7e3b2fe1-15d6-425c-b383-3d9846ef468c" providerId="ADAL" clId="{315D8A98-2018-40E3-B447-108CD51F6096}" dt="2024-09-04T18:30:47.743" v="7" actId="14100"/>
          <ac:graphicFrameMkLst>
            <pc:docMk/>
            <pc:sldMk cId="0" sldId="258"/>
            <ac:graphicFrameMk id="14" creationId="{00000000-0008-0000-0500-000005000000}"/>
          </ac:graphicFrameMkLst>
        </pc:graphicFrame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https://glendaleca-my.sharepoint.com/personal/lkurdoghlian_glendaleca_gov/Documents/H%20Drive/VWIB%20Reports/Board%20LMI%20Slides/Labor%20Force%20LMI_Updated%20May%20202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https://glendaleca-my.sharepoint.com/personal/lkurdoghlian_glendaleca_gov/Documents/H%20Drive/VWIB%20Reports/Board%20LMI%20Slides/Labor%20Force%20LMI_Updated%20May%20202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https://glendaleca-my.sharepoint.com/personal/lkurdoghlian_glendaleca_gov/Documents/H%20Drive/VWIB%20Reports/Board%20LMI%20Slides/Labor%20Force%20LMI_Updated%20May%202024.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https://glendaleca-my.sharepoint.com/personal/lkurdoghlian_glendaleca_gov/Documents/H%20Drive/VWIB%20Reports/Board%20LMI%20Slides/Labor%20Force%20LMI_Updated%20May%202024.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055877650930134E-2"/>
          <c:y val="0.17654954250275304"/>
          <c:w val="0.96267466859073358"/>
          <c:h val="0.66909755521004899"/>
        </c:manualLayout>
      </c:layout>
      <c:barChart>
        <c:barDir val="col"/>
        <c:grouping val="clustered"/>
        <c:varyColors val="0"/>
        <c:ser>
          <c:idx val="3"/>
          <c:order val="1"/>
          <c:tx>
            <c:strRef>
              <c:f>'[Labor Force LMI_Updated May 2024.xlsx]Unemployment Rate Comparison'!$H$5</c:f>
              <c:strCache>
                <c:ptCount val="1"/>
                <c:pt idx="0">
                  <c:v>December 2020</c:v>
                </c:pt>
              </c:strCache>
            </c:strRef>
          </c:tx>
          <c:spPr>
            <a:solidFill>
              <a:schemeClr val="accent6">
                <a:lumMod val="75000"/>
              </a:schemeClr>
            </a:solidFill>
            <a:ln>
              <a:noFill/>
            </a:ln>
            <a:effectLst/>
          </c:spPr>
          <c:invertIfNegative val="0"/>
          <c:dLbls>
            <c:spPr>
              <a:solidFill>
                <a:sysClr val="window" lastClr="FFFFFF"/>
              </a:solid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'[Labor Force LMI_Updated May 2024.xlsx]Unemployment Rate Comparison'!$A$6:$A$12</c:f>
              <c:strCache>
                <c:ptCount val="7"/>
                <c:pt idx="0">
                  <c:v>Burbank</c:v>
                </c:pt>
                <c:pt idx="1">
                  <c:v>Glendale</c:v>
                </c:pt>
                <c:pt idx="2">
                  <c:v>La Cañada Flintridge</c:v>
                </c:pt>
                <c:pt idx="3">
                  <c:v>Verdugo</c:v>
                </c:pt>
                <c:pt idx="4">
                  <c:v>Los Angeles County</c:v>
                </c:pt>
                <c:pt idx="5">
                  <c:v>California</c:v>
                </c:pt>
                <c:pt idx="6">
                  <c:v>USA</c:v>
                </c:pt>
              </c:strCache>
            </c:strRef>
          </c:cat>
          <c:val>
            <c:numRef>
              <c:f>'[Labor Force LMI_Updated May 2024.xlsx]Unemployment Rate Comparison'!$H$6:$H$12</c:f>
              <c:numCache>
                <c:formatCode>0.0%</c:formatCode>
                <c:ptCount val="7"/>
                <c:pt idx="0">
                  <c:v>0.10400000000000001</c:v>
                </c:pt>
                <c:pt idx="1">
                  <c:v>9.9000000000000005E-2</c:v>
                </c:pt>
                <c:pt idx="2">
                  <c:v>5.0999999999999997E-2</c:v>
                </c:pt>
                <c:pt idx="3">
                  <c:v>9.8000000000000004E-2</c:v>
                </c:pt>
                <c:pt idx="4">
                  <c:v>0.107</c:v>
                </c:pt>
                <c:pt idx="5">
                  <c:v>8.8000000000000009E-2</c:v>
                </c:pt>
                <c:pt idx="6">
                  <c:v>6.7000000000000004E-2</c:v>
                </c:pt>
              </c:numCache>
            </c:numRef>
          </c:val>
          <c:extLst>
            <c:ext xmlns:c16="http://schemas.microsoft.com/office/drawing/2014/chart" uri="{C3380CC4-5D6E-409C-BE32-E72D297353CC}">
              <c16:uniqueId val="{00000000-BB4F-4692-B325-026B3C1A7E14}"/>
            </c:ext>
          </c:extLst>
        </c:ser>
        <c:ser>
          <c:idx val="5"/>
          <c:order val="4"/>
          <c:tx>
            <c:strRef>
              <c:f>'[Labor Force LMI_Updated May 2024.xlsx]Unemployment Rate Comparison'!$I$5</c:f>
              <c:strCache>
                <c:ptCount val="1"/>
                <c:pt idx="0">
                  <c:v>November 2021</c:v>
                </c:pt>
              </c:strCache>
            </c:strRef>
          </c:tx>
          <c:invertIfNegative val="0"/>
          <c:dLbls>
            <c:spPr>
              <a:noFill/>
              <a:ln>
                <a:noFill/>
              </a:ln>
              <a:effectLst/>
            </c:spPr>
            <c:txPr>
              <a:bodyPr rot="-5400000" vert="horz"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'[Labor Force LMI_Updated May 2024.xlsx]Unemployment Rate Comparison'!$A$6:$A$12</c:f>
              <c:strCache>
                <c:ptCount val="7"/>
                <c:pt idx="0">
                  <c:v>Burbank</c:v>
                </c:pt>
                <c:pt idx="1">
                  <c:v>Glendale</c:v>
                </c:pt>
                <c:pt idx="2">
                  <c:v>La Cañada Flintridge</c:v>
                </c:pt>
                <c:pt idx="3">
                  <c:v>Verdugo</c:v>
                </c:pt>
                <c:pt idx="4">
                  <c:v>Los Angeles County</c:v>
                </c:pt>
                <c:pt idx="5">
                  <c:v>California</c:v>
                </c:pt>
                <c:pt idx="6">
                  <c:v>USA</c:v>
                </c:pt>
              </c:strCache>
            </c:strRef>
          </c:cat>
          <c:val>
            <c:numRef>
              <c:f>'[Labor Force LMI_Updated May 2024.xlsx]Unemployment Rate Comparison'!$I$6:$I$12</c:f>
              <c:numCache>
                <c:formatCode>0.0%</c:formatCode>
                <c:ptCount val="7"/>
                <c:pt idx="0">
                  <c:v>8.2000000000000003E-2</c:v>
                </c:pt>
                <c:pt idx="1">
                  <c:v>7.0000000000000007E-2</c:v>
                </c:pt>
                <c:pt idx="2">
                  <c:v>3.6999999999999998E-2</c:v>
                </c:pt>
                <c:pt idx="3">
                  <c:v>7.1999999999999995E-2</c:v>
                </c:pt>
                <c:pt idx="4">
                  <c:v>7.0999999999999994E-2</c:v>
                </c:pt>
                <c:pt idx="5">
                  <c:v>5.3999999999999999E-2</c:v>
                </c:pt>
                <c:pt idx="6">
                  <c:v>4.2000000000000003E-2</c:v>
                </c:pt>
              </c:numCache>
            </c:numRef>
          </c:val>
          <c:extLst>
            <c:ext xmlns:c16="http://schemas.microsoft.com/office/drawing/2014/chart" uri="{C3380CC4-5D6E-409C-BE32-E72D297353CC}">
              <c16:uniqueId val="{00000001-BB4F-4692-B325-026B3C1A7E14}"/>
            </c:ext>
          </c:extLst>
        </c:ser>
        <c:ser>
          <c:idx val="1"/>
          <c:order val="6"/>
          <c:tx>
            <c:strRef>
              <c:f>'[Labor Force LMI_Updated May 2024.xlsx]Unemployment Rate Comparison'!$J$5</c:f>
              <c:strCache>
                <c:ptCount val="1"/>
                <c:pt idx="0">
                  <c:v>December 2022</c:v>
                </c:pt>
              </c:strCache>
              <c:extLst xmlns:c15="http://schemas.microsoft.com/office/drawing/2012/chart"/>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'[Labor Force LMI_Updated May 2024.xlsx]Unemployment Rate Comparison'!$A$6:$A$12</c:f>
              <c:strCache>
                <c:ptCount val="7"/>
                <c:pt idx="0">
                  <c:v>Burbank</c:v>
                </c:pt>
                <c:pt idx="1">
                  <c:v>Glendale</c:v>
                </c:pt>
                <c:pt idx="2">
                  <c:v>La Cañada Flintridge</c:v>
                </c:pt>
                <c:pt idx="3">
                  <c:v>Verdugo</c:v>
                </c:pt>
                <c:pt idx="4">
                  <c:v>Los Angeles County</c:v>
                </c:pt>
                <c:pt idx="5">
                  <c:v>California</c:v>
                </c:pt>
                <c:pt idx="6">
                  <c:v>USA</c:v>
                </c:pt>
              </c:strCache>
              <c:extLst xmlns:c15="http://schemas.microsoft.com/office/drawing/2012/chart"/>
            </c:strRef>
          </c:cat>
          <c:val>
            <c:numRef>
              <c:f>'[Labor Force LMI_Updated May 2024.xlsx]Unemployment Rate Comparison'!$J$6:$J$12</c:f>
              <c:numCache>
                <c:formatCode>0.0%</c:formatCode>
                <c:ptCount val="7"/>
                <c:pt idx="0">
                  <c:v>5.5E-2</c:v>
                </c:pt>
                <c:pt idx="1">
                  <c:v>4.2000000000000003E-2</c:v>
                </c:pt>
                <c:pt idx="2">
                  <c:v>1.9E-2</c:v>
                </c:pt>
                <c:pt idx="3">
                  <c:v>4.4999999999999998E-2</c:v>
                </c:pt>
                <c:pt idx="4">
                  <c:v>4.3999999999999997E-2</c:v>
                </c:pt>
                <c:pt idx="5">
                  <c:v>3.7000000000000005E-2</c:v>
                </c:pt>
                <c:pt idx="6">
                  <c:v>3.3000000000000002E-2</c:v>
                </c:pt>
              </c:numCache>
              <c:extLst xmlns:c15="http://schemas.microsoft.com/office/drawing/2012/chart"/>
            </c:numRef>
          </c:val>
          <c:extLst xmlns:c15="http://schemas.microsoft.com/office/drawing/2012/chart">
            <c:ext xmlns:c16="http://schemas.microsoft.com/office/drawing/2014/chart" uri="{C3380CC4-5D6E-409C-BE32-E72D297353CC}">
              <c16:uniqueId val="{00000002-BB4F-4692-B325-026B3C1A7E14}"/>
            </c:ext>
          </c:extLst>
        </c:ser>
        <c:ser>
          <c:idx val="7"/>
          <c:order val="7"/>
          <c:tx>
            <c:strRef>
              <c:f>'[Labor Force LMI_Updated May 2024.xlsx]Unemployment Rate Comparison'!$K$5</c:f>
              <c:strCache>
                <c:ptCount val="1"/>
                <c:pt idx="0">
                  <c:v>December 2023</c:v>
                </c:pt>
              </c:strCache>
            </c:strRef>
          </c:tx>
          <c:invertIfNegative val="0"/>
          <c:dLbls>
            <c:spPr>
              <a:noFill/>
              <a:ln>
                <a:noFill/>
              </a:ln>
              <a:effectLst/>
            </c:spPr>
            <c:txPr>
              <a:bodyPr rot="-5400000" vert="horz" wrap="square" lIns="38100" tIns="19050" rIns="38100" bIns="19050" anchor="ctr" anchorCtr="0">
                <a:spAutoFit/>
              </a:bodyPr>
              <a:lstStyle/>
              <a:p>
                <a:pPr algn="ctr">
                  <a:defRPr lang="en-US" sz="10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'[Labor Force LMI_Updated May 2024.xlsx]Unemployment Rate Comparison'!$K$6:$K$12</c:f>
              <c:numCache>
                <c:formatCode>0.0%</c:formatCode>
                <c:ptCount val="7"/>
                <c:pt idx="0">
                  <c:v>6.9000000000000006E-2</c:v>
                </c:pt>
                <c:pt idx="1">
                  <c:v>4.9000000000000002E-2</c:v>
                </c:pt>
                <c:pt idx="2">
                  <c:v>3.5000000000000003E-2</c:v>
                </c:pt>
                <c:pt idx="3">
                  <c:v>5.5E-2</c:v>
                </c:pt>
                <c:pt idx="4">
                  <c:v>0.05</c:v>
                </c:pt>
                <c:pt idx="5">
                  <c:v>5.0999999999999997E-2</c:v>
                </c:pt>
                <c:pt idx="6">
                  <c:v>3.6999999999999998E-2</c:v>
                </c:pt>
              </c:numCache>
            </c:numRef>
          </c:val>
          <c:extLst>
            <c:ext xmlns:c16="http://schemas.microsoft.com/office/drawing/2014/chart" uri="{C3380CC4-5D6E-409C-BE32-E72D297353CC}">
              <c16:uniqueId val="{00000003-BB4F-4692-B325-026B3C1A7E14}"/>
            </c:ext>
          </c:extLst>
        </c:ser>
        <c:ser>
          <c:idx val="8"/>
          <c:order val="8"/>
          <c:tx>
            <c:strRef>
              <c:f>'[Labor Force LMI_Updated May 2024.xlsx]Unemployment Rate Comparison'!$L$5</c:f>
              <c:strCache>
                <c:ptCount val="1"/>
                <c:pt idx="0">
                  <c:v>July 2024</c:v>
                </c:pt>
              </c:strCache>
            </c:strRef>
          </c:tx>
          <c:invertIfNegative val="0"/>
          <c:dLbls>
            <c:spPr>
              <a:noFill/>
              <a:ln>
                <a:noFill/>
              </a:ln>
              <a:effectLst/>
            </c:spPr>
            <c:txPr>
              <a:bodyPr rot="-5400000" vert="horz"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'[Labor Force LMI_Updated May 2024.xlsx]Unemployment Rate Comparison'!$L$6:$L$12</c:f>
              <c:numCache>
                <c:formatCode>0.0%</c:formatCode>
                <c:ptCount val="7"/>
                <c:pt idx="0">
                  <c:v>7.8E-2</c:v>
                </c:pt>
                <c:pt idx="1">
                  <c:v>6.2E-2</c:v>
                </c:pt>
                <c:pt idx="2">
                  <c:v>4.4999999999999998E-2</c:v>
                </c:pt>
                <c:pt idx="3">
                  <c:v>6.7000000000000004E-2</c:v>
                </c:pt>
                <c:pt idx="4">
                  <c:v>6.5000000000000002E-2</c:v>
                </c:pt>
                <c:pt idx="5">
                  <c:v>5.8000000000000003E-2</c:v>
                </c:pt>
                <c:pt idx="6">
                  <c:v>4.4999999999999998E-2</c:v>
                </c:pt>
              </c:numCache>
            </c:numRef>
          </c:val>
          <c:extLst>
            <c:ext xmlns:c16="http://schemas.microsoft.com/office/drawing/2014/chart" uri="{C3380CC4-5D6E-409C-BE32-E72D297353CC}">
              <c16:uniqueId val="{00000004-BB4F-4692-B325-026B3C1A7E14}"/>
            </c:ext>
          </c:extLst>
        </c:ser>
        <c:dLbls>
          <c:dLblPos val="outEnd"/>
          <c:showLegendKey val="0"/>
          <c:showVal val="1"/>
          <c:showCatName val="0"/>
          <c:showSerName val="0"/>
          <c:showPercent val="0"/>
          <c:showBubbleSize val="0"/>
        </c:dLbls>
        <c:gapWidth val="444"/>
        <c:overlap val="-90"/>
        <c:axId val="-2093408536"/>
        <c:axId val="-2093404616"/>
        <c:extLst>
          <c:ext xmlns:c15="http://schemas.microsoft.com/office/drawing/2012/chart" uri="{02D57815-91ED-43cb-92C2-25804820EDAC}">
            <c15:filteredBarSeries>
              <c15:ser>
                <c:idx val="2"/>
                <c:order val="0"/>
                <c:tx>
                  <c:strRef>
                    <c:extLst>
                      <c:ext uri="{02D57815-91ED-43cb-92C2-25804820EDAC}">
                        <c15:formulaRef>
                          <c15:sqref>'Unemployment Rate Comparison'!#REF!</c15:sqref>
                        </c15:formulaRef>
                      </c:ext>
                    </c:extLst>
                    <c:strCache>
                      <c:ptCount val="1"/>
                      <c:pt idx="0">
                        <c:v>#REF!</c:v>
                      </c:pt>
                    </c:strCache>
                  </c:strRef>
                </c:tx>
                <c:spPr>
                  <a:solidFill>
                    <a:srgbClr val="FFC000"/>
                  </a:solidFill>
                  <a:ln>
                    <a:solidFill>
                      <a:srgbClr val="FFC000"/>
                    </a:solid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strRef>
                    <c:extLst>
                      <c:ext uri="{02D57815-91ED-43cb-92C2-25804820EDAC}">
                        <c15:formulaRef>
                          <c15:sqref>'[Labor Force LMI_Updated May 2024.xlsx]Unemployment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c:ext uri="{02D57815-91ED-43cb-92C2-25804820EDAC}">
                        <c15:formulaRef>
                          <c15:sqref>'[Labor Force LMI_Updated May 2024.xlsx]Unemployment Rate Comparison'!$L$39:$L$45</c15:sqref>
                        </c15:formulaRef>
                      </c:ext>
                    </c:extLst>
                    <c:numCache>
                      <c:formatCode>General</c:formatCode>
                      <c:ptCount val="7"/>
                    </c:numCache>
                  </c:numRef>
                </c:val>
                <c:extLst>
                  <c:ext xmlns:c16="http://schemas.microsoft.com/office/drawing/2014/chart" uri="{C3380CC4-5D6E-409C-BE32-E72D297353CC}">
                    <c16:uniqueId val="{00000005-BB4F-4692-B325-026B3C1A7E14}"/>
                  </c:ext>
                </c:extLst>
              </c15:ser>
            </c15:filteredBarSeries>
            <c15:filteredBarSeries>
              <c15:ser>
                <c:idx val="0"/>
                <c:order val="2"/>
                <c:tx>
                  <c:strRef>
                    <c:extLst xmlns:c15="http://schemas.microsoft.com/office/drawing/2012/chart">
                      <c:ext xmlns:c15="http://schemas.microsoft.com/office/drawing/2012/chart" uri="{02D57815-91ED-43cb-92C2-25804820EDAC}">
                        <c15:formulaRef>
                          <c15:sqref>'Unemployment Rate Comparison'!#REF!</c15:sqref>
                        </c15:formulaRef>
                      </c:ext>
                    </c:extLst>
                    <c:strCache>
                      <c:ptCount val="1"/>
                      <c:pt idx="0">
                        <c:v>#REF!</c:v>
                      </c:pt>
                    </c:strCache>
                  </c:strRef>
                </c:tx>
                <c:invertIfNegative val="0"/>
                <c:dLbls>
                  <c:spPr>
                    <a:noFill/>
                    <a:ln>
                      <a:noFill/>
                    </a:ln>
                    <a:effectLst/>
                  </c:spPr>
                  <c:txPr>
                    <a:bodyPr rot="-5400000" vert="horz"/>
                    <a:lstStyle/>
                    <a:p>
                      <a:pPr>
                        <a:defRPr sz="1000" b="1"/>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extLst xmlns:c15="http://schemas.microsoft.com/office/drawing/2012/chart">
                      <c:ext xmlns:c15="http://schemas.microsoft.com/office/drawing/2012/chart" uri="{02D57815-91ED-43cb-92C2-25804820EDAC}">
                        <c15:formulaRef>
                          <c15:sqref>'[Labor Force LMI_Updated May 2024.xlsx]Unemployment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BB4F-4692-B325-026B3C1A7E14}"/>
                  </c:ext>
                </c:extLst>
              </c15:ser>
            </c15:filteredBarSeries>
            <c15:filteredBarSeries>
              <c15:ser>
                <c:idx val="4"/>
                <c:order val="3"/>
                <c:tx>
                  <c:strRef>
                    <c:extLst xmlns:c15="http://schemas.microsoft.com/office/drawing/2012/chart">
                      <c:ext xmlns:c15="http://schemas.microsoft.com/office/drawing/2012/chart" uri="{02D57815-91ED-43cb-92C2-25804820EDAC}">
                        <c15:formulaRef>
                          <c15:sqref>'Unemployment Rate Comparison'!#REF!</c15:sqref>
                        </c15:formulaRef>
                      </c:ext>
                    </c:extLst>
                    <c:strCache>
                      <c:ptCount val="1"/>
                      <c:pt idx="0">
                        <c:v>#REF!</c:v>
                      </c:pt>
                    </c:strCache>
                  </c:strRef>
                </c:tx>
                <c:invertIfNegative val="0"/>
                <c:dLbls>
                  <c:spPr>
                    <a:noFill/>
                    <a:ln>
                      <a:noFill/>
                    </a:ln>
                    <a:effectLst/>
                  </c:spPr>
                  <c:txPr>
                    <a:bodyPr rot="-5400000" vert="horz" wrap="square" lIns="38100" tIns="19050" rIns="38100" bIns="19050" anchor="ctr">
                      <a:spAutoFit/>
                    </a:bodyPr>
                    <a:lstStyle/>
                    <a:p>
                      <a:pPr>
                        <a:defRPr sz="1000" b="1"/>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ext>
                  </c:extLst>
                </c:dLbls>
                <c:cat>
                  <c:strRef>
                    <c:extLst xmlns:c15="http://schemas.microsoft.com/office/drawing/2012/chart">
                      <c:ext xmlns:c15="http://schemas.microsoft.com/office/drawing/2012/chart" uri="{02D57815-91ED-43cb-92C2-25804820EDAC}">
                        <c15:formulaRef>
                          <c15:sqref>'[Labor Force LMI_Updated May 2024.xlsx]Unemployment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'Unemployment Rate Comparison'!#REF!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7-BB4F-4692-B325-026B3C1A7E14}"/>
                  </c:ext>
                </c:extLst>
              </c15:ser>
            </c15:filteredBarSeries>
            <c15:filteredBarSeries>
              <c15:ser>
                <c:idx val="6"/>
                <c:order val="5"/>
                <c:tx>
                  <c:strRef>
                    <c:extLst xmlns:c15="http://schemas.microsoft.com/office/drawing/2012/chart">
                      <c:ext xmlns:c15="http://schemas.microsoft.com/office/drawing/2012/chart" uri="{02D57815-91ED-43cb-92C2-25804820EDAC}">
                        <c15:formulaRef>
                          <c15:sqref>'[Labor Force LMI_Updated May 2024.xlsx]Unemployment Rate Comparison'!$J$39</c15:sqref>
                        </c15:formulaRef>
                      </c:ext>
                    </c:extLst>
                    <c:strCache>
                      <c:ptCount val="1"/>
                      <c:pt idx="0">
                        <c:v>April 2022</c:v>
                      </c:pt>
                    </c:strCache>
                  </c:strRef>
                </c:tx>
                <c:invertIfNegative val="0"/>
                <c:dLbls>
                  <c:spPr>
                    <a:noFill/>
                    <a:ln>
                      <a:noFill/>
                    </a:ln>
                    <a:effectLst/>
                  </c:spPr>
                  <c:txPr>
                    <a:bodyPr rot="-5400000" vert="horz"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ext>
                  </c:extLst>
                </c:dLbls>
                <c:cat>
                  <c:strRef>
                    <c:extLst xmlns:c15="http://schemas.microsoft.com/office/drawing/2012/chart">
                      <c:ext xmlns:c15="http://schemas.microsoft.com/office/drawing/2012/chart" uri="{02D57815-91ED-43cb-92C2-25804820EDAC}">
                        <c15:formulaRef>
                          <c15:sqref>'[Labor Force LMI_Updated May 2024.xlsx]Unemployment Rate Comparison'!$A$6:$A$12</c15:sqref>
                        </c15:formulaRef>
                      </c:ext>
                    </c:extLst>
                    <c:strCache>
                      <c:ptCount val="7"/>
                      <c:pt idx="0">
                        <c:v>Burbank</c:v>
                      </c:pt>
                      <c:pt idx="1">
                        <c:v>Glendale</c:v>
                      </c:pt>
                      <c:pt idx="2">
                        <c:v>La Cañada Flintridge</c:v>
                      </c:pt>
                      <c:pt idx="3">
                        <c:v>Verdugo</c:v>
                      </c:pt>
                      <c:pt idx="4">
                        <c:v>Los Angeles County</c:v>
                      </c:pt>
                      <c:pt idx="5">
                        <c:v>California</c:v>
                      </c:pt>
                      <c:pt idx="6">
                        <c:v>USA</c:v>
                      </c:pt>
                    </c:strCache>
                  </c:strRef>
                </c:cat>
                <c:val>
                  <c:numRef>
                    <c:extLst xmlns:c15="http://schemas.microsoft.com/office/drawing/2012/chart">
                      <c:ext xmlns:c15="http://schemas.microsoft.com/office/drawing/2012/chart" uri="{02D57815-91ED-43cb-92C2-25804820EDAC}">
                        <c15:formulaRef>
                          <c15:sqref>'[Labor Force LMI_Updated May 2024.xlsx]Unemployment Rate Comparison'!$J$40:$J$46</c15:sqref>
                        </c15:formulaRef>
                      </c:ext>
                    </c:extLst>
                    <c:numCache>
                      <c:formatCode>0.0%</c:formatCode>
                      <c:ptCount val="7"/>
                      <c:pt idx="0">
                        <c:v>0.06</c:v>
                      </c:pt>
                      <c:pt idx="1">
                        <c:v>4.4999999999999998E-2</c:v>
                      </c:pt>
                      <c:pt idx="2">
                        <c:v>2.1000000000000001E-2</c:v>
                      </c:pt>
                      <c:pt idx="3">
                        <c:v>4.9000000000000002E-2</c:v>
                      </c:pt>
                      <c:pt idx="4">
                        <c:v>4.7E-2</c:v>
                      </c:pt>
                      <c:pt idx="5">
                        <c:v>3.7999999999999999E-2</c:v>
                      </c:pt>
                      <c:pt idx="6">
                        <c:v>3.6000000000000004E-2</c:v>
                      </c:pt>
                    </c:numCache>
                  </c:numRef>
                </c:val>
                <c:extLst xmlns:c15="http://schemas.microsoft.com/office/drawing/2012/chart">
                  <c:ext xmlns:c16="http://schemas.microsoft.com/office/drawing/2014/chart" uri="{C3380CC4-5D6E-409C-BE32-E72D297353CC}">
                    <c16:uniqueId val="{00000008-BB4F-4692-B325-026B3C1A7E14}"/>
                  </c:ext>
                </c:extLst>
              </c15:ser>
            </c15:filteredBarSeries>
          </c:ext>
        </c:extLst>
      </c:barChart>
      <c:catAx>
        <c:axId val="-20934085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cap="all" spc="120" normalizeH="0" baseline="0">
                <a:solidFill>
                  <a:sysClr val="windowText" lastClr="000000"/>
                </a:solidFill>
                <a:latin typeface="+mn-lt"/>
                <a:ea typeface="+mn-ea"/>
                <a:cs typeface="+mn-cs"/>
              </a:defRPr>
            </a:pPr>
            <a:endParaRPr lang="en-US"/>
          </a:p>
        </c:txPr>
        <c:crossAx val="-2093404616"/>
        <c:crosses val="autoZero"/>
        <c:auto val="1"/>
        <c:lblAlgn val="ctr"/>
        <c:lblOffset val="100"/>
        <c:noMultiLvlLbl val="0"/>
      </c:catAx>
      <c:valAx>
        <c:axId val="-2093404616"/>
        <c:scaling>
          <c:orientation val="minMax"/>
        </c:scaling>
        <c:delete val="1"/>
        <c:axPos val="l"/>
        <c:numFmt formatCode="0.0%" sourceLinked="1"/>
        <c:majorTickMark val="none"/>
        <c:minorTickMark val="none"/>
        <c:tickLblPos val="nextTo"/>
        <c:crossAx val="-2093408536"/>
        <c:crosses val="autoZero"/>
        <c:crossBetween val="between"/>
      </c:valAx>
      <c:spPr>
        <a:noFill/>
        <a:ln>
          <a:noFill/>
        </a:ln>
        <a:effectLst/>
      </c:spPr>
    </c:plotArea>
    <c:legend>
      <c:legendPos val="t"/>
      <c:layout>
        <c:manualLayout>
          <c:xMode val="edge"/>
          <c:yMode val="edge"/>
          <c:x val="6.2192364925784185E-2"/>
          <c:y val="9.763016233897269E-3"/>
          <c:w val="0.87222192461111314"/>
          <c:h val="8.8682396397677637E-2"/>
        </c:manualLayout>
      </c:layout>
      <c:overlay val="0"/>
      <c:spPr>
        <a:no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'[Labor Force LMI_Updated May 2024.xlsx]Labor Force Trend'!$A$11</c:f>
              <c:strCache>
                <c:ptCount val="1"/>
                <c:pt idx="0">
                  <c:v>Burbank </c:v>
                </c:pt>
              </c:strCache>
            </c:strRef>
          </c:tx>
          <c:spPr>
            <a:ln w="28575" cap="rnd">
              <a:solidFill>
                <a:srgbClr val="008080"/>
              </a:solidFill>
              <a:round/>
            </a:ln>
            <a:effectLst/>
          </c:spPr>
          <c:marker>
            <c:symbol val="none"/>
          </c:marker>
          <c:dLbls>
            <c:dLbl>
              <c:idx val="0"/>
              <c:layout>
                <c:manualLayout>
                  <c:x val="-6.7154174283973189E-2"/>
                  <c:y val="-6.946660497750795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1C7-4DAC-8DFC-B9402464934D}"/>
                </c:ext>
              </c:extLst>
            </c:dLbl>
            <c:dLbl>
              <c:idx val="1"/>
              <c:layout>
                <c:manualLayout>
                  <c:x val="-5.9841560024375379E-2"/>
                  <c:y val="-6.18615424307546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C7-4DAC-8DFC-B9402464934D}"/>
                </c:ext>
              </c:extLst>
            </c:dLbl>
            <c:dLbl>
              <c:idx val="2"/>
              <c:layout>
                <c:manualLayout>
                  <c:x val="-5.1395586520606315E-2"/>
                  <c:y val="-2.159062901321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1C7-4DAC-8DFC-B9402464934D}"/>
                </c:ext>
              </c:extLst>
            </c:dLbl>
            <c:dLbl>
              <c:idx val="3"/>
              <c:layout>
                <c:manualLayout>
                  <c:x val="-4.5216331505179772E-2"/>
                  <c:y val="-2.52516211420854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1C7-4DAC-8DFC-B9402464934D}"/>
                </c:ext>
              </c:extLst>
            </c:dLbl>
            <c:dLbl>
              <c:idx val="4"/>
              <c:layout>
                <c:manualLayout>
                  <c:x val="-4.0341255332114564E-2"/>
                  <c:y val="-3.98955896575531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1C7-4DAC-8DFC-B9402464934D}"/>
                </c:ext>
              </c:extLst>
            </c:dLbl>
            <c:dLbl>
              <c:idx val="5"/>
              <c:layout>
                <c:manualLayout>
                  <c:x val="-2.97320548180116E-2"/>
                  <c:y val="-5.613515142868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1C7-4DAC-8DFC-B9402464934D}"/>
                </c:ext>
              </c:extLst>
            </c:dLbl>
            <c:dLbl>
              <c:idx val="6"/>
              <c:layout>
                <c:manualLayout>
                  <c:x val="-4.5918803111220048E-2"/>
                  <c:y val="-4.29195115025778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1C7-4DAC-8DFC-B9402464934D}"/>
                </c:ext>
              </c:extLst>
            </c:dLbl>
            <c:dLbl>
              <c:idx val="7"/>
              <c:layout>
                <c:manualLayout>
                  <c:x val="-2.8594992139744001E-2"/>
                  <c:y val="-4.359578595152009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1C7-4DAC-8DFC-B9402464934D}"/>
                </c:ext>
              </c:extLst>
            </c:dLbl>
            <c:dLbl>
              <c:idx val="8"/>
              <c:layout>
                <c:manualLayout>
                  <c:x val="-2.4884526796787799E-2"/>
                  <c:y val="-3.54199547132391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1C7-4DAC-8DFC-B9402464934D}"/>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'[Labor Force LMI_Updated May 2024.xlsx]Labor Force Trend'!$I$10:$P$10</c:f>
              <c:strCache>
                <c:ptCount val="7"/>
                <c:pt idx="0">
                  <c:v>2018</c:v>
                </c:pt>
                <c:pt idx="1">
                  <c:v>2019</c:v>
                </c:pt>
                <c:pt idx="2">
                  <c:v>2020</c:v>
                </c:pt>
                <c:pt idx="3">
                  <c:v>2021</c:v>
                </c:pt>
                <c:pt idx="4">
                  <c:v>2022</c:v>
                </c:pt>
                <c:pt idx="5">
                  <c:v>2023</c:v>
                </c:pt>
                <c:pt idx="6">
                  <c:v>2024</c:v>
                </c:pt>
              </c:strCache>
              <c:extLst/>
            </c:strRef>
          </c:cat>
          <c:val>
            <c:numRef>
              <c:f>'[Labor Force LMI_Updated May 2024.xlsx]Labor Force Trend'!$I$11:$P$11</c:f>
              <c:numCache>
                <c:formatCode>0.0%</c:formatCode>
                <c:ptCount val="7"/>
                <c:pt idx="0">
                  <c:v>5.0999999999999997E-2</c:v>
                </c:pt>
                <c:pt idx="1">
                  <c:v>4.3999999999999997E-2</c:v>
                </c:pt>
                <c:pt idx="2">
                  <c:v>0.10400000000000001</c:v>
                </c:pt>
                <c:pt idx="3">
                  <c:v>8.2000000000000003E-2</c:v>
                </c:pt>
                <c:pt idx="4">
                  <c:v>5.5E-2</c:v>
                </c:pt>
                <c:pt idx="5">
                  <c:v>6.9000000000000006E-2</c:v>
                </c:pt>
                <c:pt idx="6">
                  <c:v>7.8E-2</c:v>
                </c:pt>
              </c:numCache>
              <c:extLst/>
            </c:numRef>
          </c:val>
          <c:smooth val="0"/>
          <c:extLst>
            <c:ext xmlns:c16="http://schemas.microsoft.com/office/drawing/2014/chart" uri="{C3380CC4-5D6E-409C-BE32-E72D297353CC}">
              <c16:uniqueId val="{00000009-11C7-4DAC-8DFC-B9402464934D}"/>
            </c:ext>
          </c:extLst>
        </c:ser>
        <c:ser>
          <c:idx val="1"/>
          <c:order val="1"/>
          <c:tx>
            <c:strRef>
              <c:f>'[Labor Force LMI_Updated May 2024.xlsx]Labor Force Trend'!$A$12</c:f>
              <c:strCache>
                <c:ptCount val="1"/>
                <c:pt idx="0">
                  <c:v>Glendale </c:v>
                </c:pt>
              </c:strCache>
            </c:strRef>
          </c:tx>
          <c:spPr>
            <a:ln w="28575" cap="rnd">
              <a:solidFill>
                <a:srgbClr val="FFC000"/>
              </a:solidFill>
              <a:round/>
            </a:ln>
            <a:effectLst/>
          </c:spPr>
          <c:marker>
            <c:symbol val="none"/>
          </c:marker>
          <c:dLbls>
            <c:dLbl>
              <c:idx val="0"/>
              <c:layout>
                <c:manualLayout>
                  <c:x val="-7.018017628966397E-2"/>
                  <c:y val="-4.5998780630181375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1C7-4DAC-8DFC-B9402464934D}"/>
                </c:ext>
              </c:extLst>
            </c:dLbl>
            <c:dLbl>
              <c:idx val="1"/>
              <c:layout>
                <c:manualLayout>
                  <c:x val="-4.7954435311673795E-2"/>
                  <c:y val="6.5056118397061307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1C7-4DAC-8DFC-B9402464934D}"/>
                </c:ext>
              </c:extLst>
            </c:dLbl>
            <c:dLbl>
              <c:idx val="2"/>
              <c:layout>
                <c:manualLayout>
                  <c:x val="-3.5766744879010826E-2"/>
                  <c:y val="9.0830944319768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1C7-4DAC-8DFC-B9402464934D}"/>
                </c:ext>
              </c:extLst>
            </c:dLbl>
            <c:dLbl>
              <c:idx val="3"/>
              <c:layout>
                <c:manualLayout>
                  <c:x val="-5.0219042546555535E-2"/>
                  <c:y val="-8.505608957035230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1C7-4DAC-8DFC-B9402464934D}"/>
                </c:ext>
              </c:extLst>
            </c:dLbl>
            <c:dLbl>
              <c:idx val="4"/>
              <c:layout>
                <c:manualLayout>
                  <c:x val="-3.8499858450052153E-2"/>
                  <c:y val="-1.78327791398398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1C7-4DAC-8DFC-B9402464934D}"/>
                </c:ext>
              </c:extLst>
            </c:dLbl>
            <c:dLbl>
              <c:idx val="5"/>
              <c:layout>
                <c:manualLayout>
                  <c:x val="-3.0372550981036799E-2"/>
                  <c:y val="3.33107835512378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1C7-4DAC-8DFC-B9402464934D}"/>
                </c:ext>
              </c:extLst>
            </c:dLbl>
            <c:dLbl>
              <c:idx val="6"/>
              <c:layout>
                <c:manualLayout>
                  <c:x val="-3.8402475098961102E-2"/>
                  <c:y val="3.47392432170409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1C7-4DAC-8DFC-B9402464934D}"/>
                </c:ext>
              </c:extLst>
            </c:dLbl>
            <c:dLbl>
              <c:idx val="7"/>
              <c:layout>
                <c:manualLayout>
                  <c:x val="-2.7929640663049E-2"/>
                  <c:y val="4.9636999658403499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ysClr val="windowText" lastClr="000000"/>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6.5933137668136313E-2"/>
                      <c:h val="5.7294526816767333E-2"/>
                    </c:manualLayout>
                  </c15:layout>
                </c:ext>
                <c:ext xmlns:c16="http://schemas.microsoft.com/office/drawing/2014/chart" uri="{C3380CC4-5D6E-409C-BE32-E72D297353CC}">
                  <c16:uniqueId val="{00000011-11C7-4DAC-8DFC-B9402464934D}"/>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'[Labor Force LMI_Updated May 2024.xlsx]Labor Force Trend'!$I$10:$P$10</c:f>
              <c:strCache>
                <c:ptCount val="7"/>
                <c:pt idx="0">
                  <c:v>2018</c:v>
                </c:pt>
                <c:pt idx="1">
                  <c:v>2019</c:v>
                </c:pt>
                <c:pt idx="2">
                  <c:v>2020</c:v>
                </c:pt>
                <c:pt idx="3">
                  <c:v>2021</c:v>
                </c:pt>
                <c:pt idx="4">
                  <c:v>2022</c:v>
                </c:pt>
                <c:pt idx="5">
                  <c:v>2023</c:v>
                </c:pt>
                <c:pt idx="6">
                  <c:v>2024</c:v>
                </c:pt>
              </c:strCache>
              <c:extLst/>
            </c:strRef>
          </c:cat>
          <c:val>
            <c:numRef>
              <c:f>'[Labor Force LMI_Updated May 2024.xlsx]Labor Force Trend'!$I$12:$P$12</c:f>
              <c:numCache>
                <c:formatCode>0.0%</c:formatCode>
                <c:ptCount val="7"/>
                <c:pt idx="0">
                  <c:v>4.2999999999999997E-2</c:v>
                </c:pt>
                <c:pt idx="1">
                  <c:v>3.5999999999999997E-2</c:v>
                </c:pt>
                <c:pt idx="2">
                  <c:v>9.9000000000000005E-2</c:v>
                </c:pt>
                <c:pt idx="3">
                  <c:v>7.0000000000000007E-2</c:v>
                </c:pt>
                <c:pt idx="4">
                  <c:v>4.2000000000000003E-2</c:v>
                </c:pt>
                <c:pt idx="5">
                  <c:v>4.9000000000000002E-2</c:v>
                </c:pt>
                <c:pt idx="6">
                  <c:v>6.2E-2</c:v>
                </c:pt>
              </c:numCache>
              <c:extLst/>
            </c:numRef>
          </c:val>
          <c:smooth val="0"/>
          <c:extLst>
            <c:ext xmlns:c16="http://schemas.microsoft.com/office/drawing/2014/chart" uri="{C3380CC4-5D6E-409C-BE32-E72D297353CC}">
              <c16:uniqueId val="{00000012-11C7-4DAC-8DFC-B9402464934D}"/>
            </c:ext>
          </c:extLst>
        </c:ser>
        <c:ser>
          <c:idx val="2"/>
          <c:order val="2"/>
          <c:tx>
            <c:strRef>
              <c:f>'[Labor Force LMI_Updated May 2024.xlsx]Labor Force Trend'!$A$13</c:f>
              <c:strCache>
                <c:ptCount val="1"/>
                <c:pt idx="0">
                  <c:v>La Cañada Flintridge</c:v>
                </c:pt>
              </c:strCache>
            </c:strRef>
          </c:tx>
          <c:spPr>
            <a:ln w="28575" cap="rnd">
              <a:solidFill>
                <a:srgbClr val="FB500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'[Labor Force LMI_Updated May 2024.xlsx]Labor Force Trend'!$I$10:$P$10</c:f>
              <c:strCache>
                <c:ptCount val="7"/>
                <c:pt idx="0">
                  <c:v>2018</c:v>
                </c:pt>
                <c:pt idx="1">
                  <c:v>2019</c:v>
                </c:pt>
                <c:pt idx="2">
                  <c:v>2020</c:v>
                </c:pt>
                <c:pt idx="3">
                  <c:v>2021</c:v>
                </c:pt>
                <c:pt idx="4">
                  <c:v>2022</c:v>
                </c:pt>
                <c:pt idx="5">
                  <c:v>2023</c:v>
                </c:pt>
                <c:pt idx="6">
                  <c:v>2024</c:v>
                </c:pt>
              </c:strCache>
              <c:extLst/>
            </c:strRef>
          </c:cat>
          <c:val>
            <c:numRef>
              <c:f>'[Labor Force LMI_Updated May 2024.xlsx]Labor Force Trend'!$I$13:$P$13</c:f>
              <c:numCache>
                <c:formatCode>0.0%</c:formatCode>
                <c:ptCount val="7"/>
                <c:pt idx="0">
                  <c:v>0.02</c:v>
                </c:pt>
                <c:pt idx="1">
                  <c:v>1.7000000000000001E-2</c:v>
                </c:pt>
                <c:pt idx="2">
                  <c:v>5.0999999999999997E-2</c:v>
                </c:pt>
                <c:pt idx="3">
                  <c:v>3.6999999999999998E-2</c:v>
                </c:pt>
                <c:pt idx="4">
                  <c:v>1.9E-2</c:v>
                </c:pt>
                <c:pt idx="5">
                  <c:v>3.5000000000000003E-2</c:v>
                </c:pt>
                <c:pt idx="6">
                  <c:v>4.4999999999999998E-2</c:v>
                </c:pt>
              </c:numCache>
              <c:extLst/>
            </c:numRef>
          </c:val>
          <c:smooth val="0"/>
          <c:extLst>
            <c:ext xmlns:c16="http://schemas.microsoft.com/office/drawing/2014/chart" uri="{C3380CC4-5D6E-409C-BE32-E72D297353CC}">
              <c16:uniqueId val="{00000013-11C7-4DAC-8DFC-B9402464934D}"/>
            </c:ext>
          </c:extLst>
        </c:ser>
        <c:dLbls>
          <c:showLegendKey val="0"/>
          <c:showVal val="0"/>
          <c:showCatName val="0"/>
          <c:showSerName val="0"/>
          <c:showPercent val="0"/>
          <c:showBubbleSize val="0"/>
        </c:dLbls>
        <c:smooth val="0"/>
        <c:axId val="-2093533944"/>
        <c:axId val="-2093530376"/>
      </c:lineChart>
      <c:catAx>
        <c:axId val="-2093533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2093530376"/>
        <c:crosses val="autoZero"/>
        <c:auto val="1"/>
        <c:lblAlgn val="ctr"/>
        <c:lblOffset val="100"/>
        <c:noMultiLvlLbl val="0"/>
      </c:catAx>
      <c:valAx>
        <c:axId val="-20935303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2093533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709129070815142"/>
          <c:y val="0"/>
          <c:w val="0.68702341125218003"/>
          <c:h val="0.88827764397194997"/>
        </c:manualLayout>
      </c:layout>
      <c:barChart>
        <c:barDir val="bar"/>
        <c:grouping val="clustered"/>
        <c:varyColors val="0"/>
        <c:ser>
          <c:idx val="4"/>
          <c:order val="2"/>
          <c:tx>
            <c:strRef>
              <c:f>'[Labor Force LMI_Updated May 2024.xlsx]Top 10 industries'!$F$2</c:f>
              <c:strCache>
                <c:ptCount val="1"/>
                <c:pt idx="0">
                  <c:v>2024</c:v>
                </c:pt>
              </c:strCache>
            </c:strRef>
          </c:tx>
          <c:invertIfNegative val="0"/>
          <c:dLbls>
            <c:spPr>
              <a:noFill/>
              <a:ln>
                <a:noFill/>
              </a:ln>
              <a:effectLst/>
            </c:spPr>
            <c:txPr>
              <a:bodyPr wrap="square" lIns="38100" tIns="19050" rIns="38100" bIns="19050" anchor="ctr">
                <a:spAutoFit/>
              </a:bodyPr>
              <a:lstStyle/>
              <a:p>
                <a:pPr>
                  <a:defRPr sz="9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'[Labor Force LMI_Updated May 2024.xlsx]Top 10 industries'!$F$3:$F$12</c:f>
              <c:numCache>
                <c:formatCode>General</c:formatCode>
                <c:ptCount val="10"/>
                <c:pt idx="0">
                  <c:v>35094</c:v>
                </c:pt>
                <c:pt idx="1">
                  <c:v>29126</c:v>
                </c:pt>
                <c:pt idx="2">
                  <c:v>23704</c:v>
                </c:pt>
                <c:pt idx="3">
                  <c:v>22208</c:v>
                </c:pt>
                <c:pt idx="4">
                  <c:v>14340</c:v>
                </c:pt>
                <c:pt idx="5">
                  <c:v>15464</c:v>
                </c:pt>
                <c:pt idx="6">
                  <c:v>15839</c:v>
                </c:pt>
                <c:pt idx="7">
                  <c:v>13360</c:v>
                </c:pt>
                <c:pt idx="8">
                  <c:v>10513</c:v>
                </c:pt>
                <c:pt idx="9">
                  <c:v>10308</c:v>
                </c:pt>
              </c:numCache>
            </c:numRef>
          </c:val>
          <c:extLst>
            <c:ext xmlns:c16="http://schemas.microsoft.com/office/drawing/2014/chart" uri="{C3380CC4-5D6E-409C-BE32-E72D297353CC}">
              <c16:uniqueId val="{00000000-AFE8-490D-81DF-83F2C3E19F73}"/>
            </c:ext>
          </c:extLst>
        </c:ser>
        <c:ser>
          <c:idx val="3"/>
          <c:order val="3"/>
          <c:tx>
            <c:strRef>
              <c:f>'[Labor Force LMI_Updated May 2024.xlsx]Top 10 industries'!$E$2</c:f>
              <c:strCache>
                <c:ptCount val="1"/>
                <c:pt idx="0">
                  <c:v>2023</c:v>
                </c:pt>
              </c:strCache>
            </c:strRef>
          </c:tx>
          <c:spPr>
            <a:solidFill>
              <a:schemeClr val="bg1">
                <a:lumMod val="65000"/>
              </a:schemeClr>
            </a:solidFill>
            <a:ln>
              <a:noFill/>
            </a:ln>
            <a:effectLst/>
          </c:spPr>
          <c:invertIfNegative val="0"/>
          <c:dLbls>
            <c:spPr>
              <a:noFill/>
              <a:ln>
                <a:noFill/>
              </a:ln>
              <a:effectLst/>
            </c:spPr>
            <c:txPr>
              <a:bodyPr rot="0" vert="horz"/>
              <a:lstStyle/>
              <a:p>
                <a:pPr>
                  <a:defRPr sz="900"/>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'[Labor Force LMI_Updated May 2024.xlsx]Top 10 industries'!$A$3:$A$13</c:f>
              <c:strCache>
                <c:ptCount val="10"/>
                <c:pt idx="0">
                  <c:v>Health Care</c:v>
                </c:pt>
                <c:pt idx="1">
                  <c:v>Professional Services</c:v>
                </c:pt>
                <c:pt idx="2">
                  <c:v>Information-Based Industries</c:v>
                </c:pt>
                <c:pt idx="3">
                  <c:v>Retail Stores</c:v>
                </c:pt>
                <c:pt idx="4">
                  <c:v>Services</c:v>
                </c:pt>
                <c:pt idx="5">
                  <c:v>Eating and Drinking</c:v>
                </c:pt>
                <c:pt idx="6">
                  <c:v>Pub Admin/Educational Services</c:v>
                </c:pt>
                <c:pt idx="7">
                  <c:v>Administrative and Support Services</c:v>
                </c:pt>
                <c:pt idx="8">
                  <c:v>Manufacturing</c:v>
                </c:pt>
                <c:pt idx="9">
                  <c:v>Construction</c:v>
                </c:pt>
              </c:strCache>
              <c:extLst xmlns:c15="http://schemas.microsoft.com/office/drawing/2012/chart"/>
            </c:strRef>
          </c:cat>
          <c:val>
            <c:numRef>
              <c:f>'[Labor Force LMI_Updated May 2024.xlsx]Top 10 industries'!$E$3:$E$12</c:f>
              <c:numCache>
                <c:formatCode>General</c:formatCode>
                <c:ptCount val="10"/>
                <c:pt idx="0">
                  <c:v>35752</c:v>
                </c:pt>
                <c:pt idx="1">
                  <c:v>30162</c:v>
                </c:pt>
                <c:pt idx="2">
                  <c:v>23648</c:v>
                </c:pt>
                <c:pt idx="3">
                  <c:v>22227</c:v>
                </c:pt>
                <c:pt idx="4">
                  <c:v>14938</c:v>
                </c:pt>
                <c:pt idx="5">
                  <c:v>16083</c:v>
                </c:pt>
                <c:pt idx="6">
                  <c:v>16014</c:v>
                </c:pt>
                <c:pt idx="7">
                  <c:v>14072</c:v>
                </c:pt>
                <c:pt idx="8">
                  <c:v>10381</c:v>
                </c:pt>
                <c:pt idx="9">
                  <c:v>10429</c:v>
                </c:pt>
              </c:numCache>
            </c:numRef>
          </c:val>
          <c:extLst xmlns:c15="http://schemas.microsoft.com/office/drawing/2012/chart">
            <c:ext xmlns:c16="http://schemas.microsoft.com/office/drawing/2014/chart" uri="{C3380CC4-5D6E-409C-BE32-E72D297353CC}">
              <c16:uniqueId val="{00000001-AFE8-490D-81DF-83F2C3E19F73}"/>
            </c:ext>
          </c:extLst>
        </c:ser>
        <c:ser>
          <c:idx val="0"/>
          <c:order val="4"/>
          <c:tx>
            <c:strRef>
              <c:f>'[Labor Force LMI_Updated May 2024.xlsx]Top 10 industries'!$D$2</c:f>
              <c:strCache>
                <c:ptCount val="1"/>
                <c:pt idx="0">
                  <c:v>2022</c:v>
                </c:pt>
              </c:strCache>
            </c:strRef>
          </c:tx>
          <c:spPr>
            <a:solidFill>
              <a:srgbClr val="30D0CC"/>
            </a:solidFill>
          </c:spPr>
          <c:invertIfNegative val="0"/>
          <c:dLbls>
            <c:spPr>
              <a:noFill/>
              <a:ln>
                <a:noFill/>
              </a:ln>
              <a:effectLst/>
            </c:spPr>
            <c:txPr>
              <a:bodyPr/>
              <a:lstStyle/>
              <a:p>
                <a:pPr>
                  <a:defRPr sz="9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'[Labor Force LMI_Updated May 2024.xlsx]Top 10 industries'!$D$3:$D$12</c:f>
              <c:numCache>
                <c:formatCode>General</c:formatCode>
                <c:ptCount val="10"/>
                <c:pt idx="0">
                  <c:v>35425</c:v>
                </c:pt>
                <c:pt idx="1">
                  <c:v>27002</c:v>
                </c:pt>
                <c:pt idx="2">
                  <c:v>22077</c:v>
                </c:pt>
                <c:pt idx="3">
                  <c:v>22619</c:v>
                </c:pt>
                <c:pt idx="4">
                  <c:v>14362</c:v>
                </c:pt>
                <c:pt idx="5">
                  <c:v>15777</c:v>
                </c:pt>
                <c:pt idx="6">
                  <c:v>15717</c:v>
                </c:pt>
                <c:pt idx="7">
                  <c:v>15208</c:v>
                </c:pt>
                <c:pt idx="8">
                  <c:v>10211</c:v>
                </c:pt>
                <c:pt idx="9">
                  <c:v>10443</c:v>
                </c:pt>
              </c:numCache>
            </c:numRef>
          </c:val>
          <c:extLst>
            <c:ext xmlns:c16="http://schemas.microsoft.com/office/drawing/2014/chart" uri="{C3380CC4-5D6E-409C-BE32-E72D297353CC}">
              <c16:uniqueId val="{00000002-AFE8-490D-81DF-83F2C3E19F73}"/>
            </c:ext>
          </c:extLst>
        </c:ser>
        <c:ser>
          <c:idx val="5"/>
          <c:order val="5"/>
          <c:tx>
            <c:strRef>
              <c:f>'[Labor Force LMI_Updated May 2024.xlsx]Top 10 industries'!$C$2</c:f>
              <c:strCache>
                <c:ptCount val="1"/>
                <c:pt idx="0">
                  <c:v>2021</c:v>
                </c:pt>
              </c:strCache>
            </c:strRef>
          </c:tx>
          <c:spPr>
            <a:solidFill>
              <a:srgbClr val="FB5003"/>
            </a:solidFill>
            <a:ln>
              <a:noFill/>
            </a:ln>
            <a:effectLst/>
          </c:spPr>
          <c:invertIfNegative val="0"/>
          <c:dLbls>
            <c:spPr>
              <a:noFill/>
              <a:ln>
                <a:noFill/>
              </a:ln>
              <a:effectLst/>
            </c:spPr>
            <c:txPr>
              <a:bodyPr rot="0" vert="horz"/>
              <a:lstStyle/>
              <a:p>
                <a:pPr>
                  <a:defRPr sz="9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'[Labor Force LMI_Updated May 2024.xlsx]Top 10 industries'!$A$3:$A$13</c:f>
              <c:strCache>
                <c:ptCount val="10"/>
                <c:pt idx="0">
                  <c:v>Health Care</c:v>
                </c:pt>
                <c:pt idx="1">
                  <c:v>Professional Services</c:v>
                </c:pt>
                <c:pt idx="2">
                  <c:v>Information-Based Industries</c:v>
                </c:pt>
                <c:pt idx="3">
                  <c:v>Retail Stores</c:v>
                </c:pt>
                <c:pt idx="4">
                  <c:v>Services</c:v>
                </c:pt>
                <c:pt idx="5">
                  <c:v>Eating and Drinking</c:v>
                </c:pt>
                <c:pt idx="6">
                  <c:v>Pub Admin/Educational Services</c:v>
                </c:pt>
                <c:pt idx="7">
                  <c:v>Administrative and Support Services</c:v>
                </c:pt>
                <c:pt idx="8">
                  <c:v>Manufacturing</c:v>
                </c:pt>
                <c:pt idx="9">
                  <c:v>Construction</c:v>
                </c:pt>
              </c:strCache>
            </c:strRef>
          </c:cat>
          <c:val>
            <c:numRef>
              <c:f>'[Labor Force LMI_Updated May 2024.xlsx]Top 10 industries'!$C$3:$C$12</c:f>
              <c:numCache>
                <c:formatCode>General</c:formatCode>
                <c:ptCount val="10"/>
                <c:pt idx="0">
                  <c:v>34051</c:v>
                </c:pt>
                <c:pt idx="1">
                  <c:v>25885</c:v>
                </c:pt>
                <c:pt idx="2">
                  <c:v>20499</c:v>
                </c:pt>
                <c:pt idx="3">
                  <c:v>20597</c:v>
                </c:pt>
                <c:pt idx="4">
                  <c:v>13782</c:v>
                </c:pt>
                <c:pt idx="5">
                  <c:v>16171</c:v>
                </c:pt>
                <c:pt idx="6">
                  <c:v>15916</c:v>
                </c:pt>
                <c:pt idx="7">
                  <c:v>14670</c:v>
                </c:pt>
                <c:pt idx="8">
                  <c:v>10052</c:v>
                </c:pt>
                <c:pt idx="9">
                  <c:v>10265</c:v>
                </c:pt>
              </c:numCache>
            </c:numRef>
          </c:val>
          <c:extLst>
            <c:ext xmlns:c16="http://schemas.microsoft.com/office/drawing/2014/chart" uri="{C3380CC4-5D6E-409C-BE32-E72D297353CC}">
              <c16:uniqueId val="{00000003-AFE8-490D-81DF-83F2C3E19F73}"/>
            </c:ext>
          </c:extLst>
        </c:ser>
        <c:ser>
          <c:idx val="6"/>
          <c:order val="6"/>
          <c:tx>
            <c:strRef>
              <c:f>'[Labor Force LMI_Updated May 2024.xlsx]Top 10 industries'!$B$2</c:f>
              <c:strCache>
                <c:ptCount val="1"/>
                <c:pt idx="0">
                  <c:v>2020</c:v>
                </c:pt>
              </c:strCache>
            </c:strRef>
          </c:tx>
          <c:spPr>
            <a:solidFill>
              <a:srgbClr val="FFCC99"/>
            </a:solidFill>
            <a:ln>
              <a:noFill/>
            </a:ln>
            <a:effectLst/>
          </c:spPr>
          <c:invertIfNegative val="0"/>
          <c:dLbls>
            <c:spPr>
              <a:noFill/>
              <a:ln>
                <a:noFill/>
              </a:ln>
              <a:effectLst/>
            </c:spPr>
            <c:txPr>
              <a:bodyPr rot="0" vert="horz"/>
              <a:lstStyle/>
              <a:p>
                <a:pPr>
                  <a:defRPr sz="9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'[Labor Force LMI_Updated May 2024.xlsx]Top 10 industries'!$A$3:$A$13</c:f>
              <c:strCache>
                <c:ptCount val="10"/>
                <c:pt idx="0">
                  <c:v>Health Care</c:v>
                </c:pt>
                <c:pt idx="1">
                  <c:v>Professional Services</c:v>
                </c:pt>
                <c:pt idx="2">
                  <c:v>Information-Based Industries</c:v>
                </c:pt>
                <c:pt idx="3">
                  <c:v>Retail Stores</c:v>
                </c:pt>
                <c:pt idx="4">
                  <c:v>Services</c:v>
                </c:pt>
                <c:pt idx="5">
                  <c:v>Eating and Drinking</c:v>
                </c:pt>
                <c:pt idx="6">
                  <c:v>Pub Admin/Educational Services</c:v>
                </c:pt>
                <c:pt idx="7">
                  <c:v>Administrative and Support Services</c:v>
                </c:pt>
                <c:pt idx="8">
                  <c:v>Manufacturing</c:v>
                </c:pt>
                <c:pt idx="9">
                  <c:v>Construction</c:v>
                </c:pt>
              </c:strCache>
            </c:strRef>
          </c:cat>
          <c:val>
            <c:numRef>
              <c:f>'[Labor Force LMI_Updated May 2024.xlsx]Top 10 industries'!$B$3:$B$12</c:f>
              <c:numCache>
                <c:formatCode>General</c:formatCode>
                <c:ptCount val="10"/>
                <c:pt idx="0">
                  <c:v>28763</c:v>
                </c:pt>
                <c:pt idx="1">
                  <c:v>22524</c:v>
                </c:pt>
                <c:pt idx="2">
                  <c:v>28676</c:v>
                </c:pt>
                <c:pt idx="3">
                  <c:v>19953</c:v>
                </c:pt>
                <c:pt idx="4">
                  <c:v>9888</c:v>
                </c:pt>
                <c:pt idx="5">
                  <c:v>13521</c:v>
                </c:pt>
                <c:pt idx="6">
                  <c:v>18046</c:v>
                </c:pt>
                <c:pt idx="7">
                  <c:v>13008</c:v>
                </c:pt>
                <c:pt idx="8">
                  <c:v>11262</c:v>
                </c:pt>
                <c:pt idx="9">
                  <c:v>7153</c:v>
                </c:pt>
              </c:numCache>
            </c:numRef>
          </c:val>
          <c:extLst>
            <c:ext xmlns:c16="http://schemas.microsoft.com/office/drawing/2014/chart" uri="{C3380CC4-5D6E-409C-BE32-E72D297353CC}">
              <c16:uniqueId val="{00000004-AFE8-490D-81DF-83F2C3E19F73}"/>
            </c:ext>
          </c:extLst>
        </c:ser>
        <c:dLbls>
          <c:dLblPos val="outEnd"/>
          <c:showLegendKey val="0"/>
          <c:showVal val="1"/>
          <c:showCatName val="0"/>
          <c:showSerName val="0"/>
          <c:showPercent val="0"/>
          <c:showBubbleSize val="0"/>
        </c:dLbls>
        <c:gapWidth val="182"/>
        <c:axId val="-2093342616"/>
        <c:axId val="-2093339048"/>
        <c:extLst>
          <c:ext xmlns:c15="http://schemas.microsoft.com/office/drawing/2012/chart" uri="{02D57815-91ED-43cb-92C2-25804820EDAC}">
            <c15:filteredBarSeries>
              <c15:ser>
                <c:idx val="1"/>
                <c:order val="0"/>
                <c:tx>
                  <c:strRef>
                    <c:extLst>
                      <c:ext uri="{02D57815-91ED-43cb-92C2-25804820EDAC}">
                        <c15:formulaRef>
                          <c15:sqref>'Top 10 industries'!#REF!</c15:sqref>
                        </c15:formulaRef>
                      </c:ext>
                    </c:extLst>
                    <c:strCache>
                      <c:ptCount val="1"/>
                      <c:pt idx="0">
                        <c:v>#REF!</c:v>
                      </c:pt>
                    </c:strCache>
                  </c:strRef>
                </c:tx>
                <c:spPr>
                  <a:solidFill>
                    <a:schemeClr val="accent6">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'[Labor Force LMI_Updated May 2024.xlsx]Top 10 industries'!$A$3:$A$13</c15:sqref>
                        </c15:formulaRef>
                      </c:ext>
                    </c:extLst>
                    <c:strCache>
                      <c:ptCount val="10"/>
                      <c:pt idx="0">
                        <c:v>Health Care</c:v>
                      </c:pt>
                      <c:pt idx="1">
                        <c:v>Professional Services</c:v>
                      </c:pt>
                      <c:pt idx="2">
                        <c:v>Information-Based Industries</c:v>
                      </c:pt>
                      <c:pt idx="3">
                        <c:v>Retail Stores</c:v>
                      </c:pt>
                      <c:pt idx="4">
                        <c:v>Services</c:v>
                      </c:pt>
                      <c:pt idx="5">
                        <c:v>Eating and Drinking</c:v>
                      </c:pt>
                      <c:pt idx="6">
                        <c:v>Pub Admin/Educational Services</c:v>
                      </c:pt>
                      <c:pt idx="7">
                        <c:v>Administrative and Support Services</c:v>
                      </c:pt>
                      <c:pt idx="8">
                        <c:v>Manufacturing</c:v>
                      </c:pt>
                      <c:pt idx="9">
                        <c:v>Construction</c:v>
                      </c:pt>
                    </c:strCache>
                  </c:strRef>
                </c:cat>
                <c:val>
                  <c:numRef>
                    <c:extLst>
                      <c:ext uri="{02D57815-91ED-43cb-92C2-25804820EDAC}">
                        <c15:formulaRef>
                          <c15:sqref>'Top 10 industries'!#REF!</c15:sqref>
                        </c15:formulaRef>
                      </c:ext>
                    </c:extLst>
                    <c:numCache>
                      <c:formatCode>General</c:formatCode>
                      <c:ptCount val="1"/>
                      <c:pt idx="0">
                        <c:v>1</c:v>
                      </c:pt>
                    </c:numCache>
                  </c:numRef>
                </c:val>
                <c:extLst>
                  <c:ext xmlns:c16="http://schemas.microsoft.com/office/drawing/2014/chart" uri="{C3380CC4-5D6E-409C-BE32-E72D297353CC}">
                    <c16:uniqueId val="{00000005-AFE8-490D-81DF-83F2C3E19F73}"/>
                  </c:ext>
                </c:extLst>
              </c15:ser>
            </c15:filteredBarSeries>
            <c15:filteredBarSeries>
              <c15:ser>
                <c:idx val="2"/>
                <c:order val="1"/>
                <c:tx>
                  <c:strRef>
                    <c:extLst xmlns:c15="http://schemas.microsoft.com/office/drawing/2012/chart">
                      <c:ext xmlns:c15="http://schemas.microsoft.com/office/drawing/2012/chart" uri="{02D57815-91ED-43cb-92C2-25804820EDAC}">
                        <c15:formulaRef>
                          <c15:sqref>'[Labor Force LMI_Updated May 2024.xlsx]Top 10 industries'!$B$15</c15:sqref>
                        </c15:formulaRef>
                      </c:ext>
                    </c:extLst>
                    <c:strCache>
                      <c:ptCount val="1"/>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'[Labor Force LMI_Updated May 2024.xlsx]Top 10 industries'!$A$3:$A$13</c15:sqref>
                        </c15:formulaRef>
                      </c:ext>
                    </c:extLst>
                    <c:strCache>
                      <c:ptCount val="10"/>
                      <c:pt idx="0">
                        <c:v>Health Care</c:v>
                      </c:pt>
                      <c:pt idx="1">
                        <c:v>Professional Services</c:v>
                      </c:pt>
                      <c:pt idx="2">
                        <c:v>Information-Based Industries</c:v>
                      </c:pt>
                      <c:pt idx="3">
                        <c:v>Retail Stores</c:v>
                      </c:pt>
                      <c:pt idx="4">
                        <c:v>Services</c:v>
                      </c:pt>
                      <c:pt idx="5">
                        <c:v>Eating and Drinking</c:v>
                      </c:pt>
                      <c:pt idx="6">
                        <c:v>Pub Admin/Educational Services</c:v>
                      </c:pt>
                      <c:pt idx="7">
                        <c:v>Administrative and Support Services</c:v>
                      </c:pt>
                      <c:pt idx="8">
                        <c:v>Manufacturing</c:v>
                      </c:pt>
                      <c:pt idx="9">
                        <c:v>Construction</c:v>
                      </c:pt>
                    </c:strCache>
                  </c:strRef>
                </c:cat>
                <c:val>
                  <c:numRef>
                    <c:extLst xmlns:c15="http://schemas.microsoft.com/office/drawing/2012/chart">
                      <c:ext xmlns:c15="http://schemas.microsoft.com/office/drawing/2012/chart" uri="{02D57815-91ED-43cb-92C2-25804820EDAC}">
                        <c15:formulaRef>
                          <c15:sqref>'[Labor Force LMI_Updated May 2024.xlsx]Top 10 industries'!$B$16:$B$25</c15:sqref>
                        </c15:formulaRef>
                      </c:ext>
                    </c:extLst>
                    <c:numCache>
                      <c:formatCode>General</c:formatCode>
                      <c:ptCount val="10"/>
                      <c:pt idx="5">
                        <c:v>2020</c:v>
                      </c:pt>
                      <c:pt idx="6">
                        <c:v>28763</c:v>
                      </c:pt>
                      <c:pt idx="7">
                        <c:v>22524</c:v>
                      </c:pt>
                      <c:pt idx="8">
                        <c:v>28676</c:v>
                      </c:pt>
                      <c:pt idx="9">
                        <c:v>19953</c:v>
                      </c:pt>
                    </c:numCache>
                  </c:numRef>
                </c:val>
                <c:extLst xmlns:c15="http://schemas.microsoft.com/office/drawing/2012/chart">
                  <c:ext xmlns:c16="http://schemas.microsoft.com/office/drawing/2014/chart" uri="{C3380CC4-5D6E-409C-BE32-E72D297353CC}">
                    <c16:uniqueId val="{00000006-AFE8-490D-81DF-83F2C3E19F73}"/>
                  </c:ext>
                </c:extLst>
              </c15:ser>
            </c15:filteredBarSeries>
          </c:ext>
        </c:extLst>
      </c:barChart>
      <c:catAx>
        <c:axId val="-20933426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093339048"/>
        <c:crosses val="autoZero"/>
        <c:auto val="1"/>
        <c:lblAlgn val="ctr"/>
        <c:lblOffset val="100"/>
        <c:noMultiLvlLbl val="0"/>
      </c:catAx>
      <c:valAx>
        <c:axId val="-20933390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2093342616"/>
        <c:crosses val="autoZero"/>
        <c:crossBetween val="between"/>
      </c:valAx>
      <c:spPr>
        <a:noFill/>
        <a:ln>
          <a:noFill/>
        </a:ln>
        <a:effectLst/>
      </c:spPr>
    </c:plotArea>
    <c:legend>
      <c:legendPos val="b"/>
      <c:layout>
        <c:manualLayout>
          <c:xMode val="edge"/>
          <c:yMode val="edge"/>
          <c:x val="0.692313293321562"/>
          <c:y val="0.145213388204773"/>
          <c:w val="0.30768673374050298"/>
          <c:h val="3.7983600967201929E-2"/>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100" b="1"/>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'[Labor Force LMI_Updated May 2024.xlsx]Cities job ad'!$D$3:$D$12</c:f>
              <c:strCache>
                <c:ptCount val="10"/>
                <c:pt idx="0">
                  <c:v>Los Angeles</c:v>
                </c:pt>
                <c:pt idx="1">
                  <c:v>Long Beach</c:v>
                </c:pt>
                <c:pt idx="2">
                  <c:v>Torrance</c:v>
                </c:pt>
                <c:pt idx="3">
                  <c:v>Pasadena</c:v>
                </c:pt>
                <c:pt idx="4">
                  <c:v>Santa Monica</c:v>
                </c:pt>
                <c:pt idx="5">
                  <c:v>Glendale</c:v>
                </c:pt>
                <c:pt idx="6">
                  <c:v>Santa Clarita</c:v>
                </c:pt>
                <c:pt idx="7">
                  <c:v>Burbank</c:v>
                </c:pt>
                <c:pt idx="8">
                  <c:v>El Segundo</c:v>
                </c:pt>
                <c:pt idx="9">
                  <c:v>Beverly Hills</c:v>
                </c:pt>
              </c:strCache>
            </c:strRef>
          </c:cat>
          <c:val>
            <c:numRef>
              <c:f>'[Labor Force LMI_Updated May 2024.xlsx]Cities job ad'!$E$3:$E$12</c:f>
              <c:numCache>
                <c:formatCode>#,##0</c:formatCode>
                <c:ptCount val="10"/>
                <c:pt idx="0">
                  <c:v>72365</c:v>
                </c:pt>
                <c:pt idx="1">
                  <c:v>7201</c:v>
                </c:pt>
                <c:pt idx="2">
                  <c:v>5485</c:v>
                </c:pt>
                <c:pt idx="3">
                  <c:v>5471</c:v>
                </c:pt>
                <c:pt idx="4">
                  <c:v>4799</c:v>
                </c:pt>
                <c:pt idx="5">
                  <c:v>3997</c:v>
                </c:pt>
                <c:pt idx="6">
                  <c:v>3613</c:v>
                </c:pt>
                <c:pt idx="7">
                  <c:v>3357</c:v>
                </c:pt>
                <c:pt idx="8">
                  <c:v>3145</c:v>
                </c:pt>
                <c:pt idx="9">
                  <c:v>2853</c:v>
                </c:pt>
              </c:numCache>
            </c:numRef>
          </c:val>
          <c:extLst>
            <c:ext xmlns:c16="http://schemas.microsoft.com/office/drawing/2014/chart" uri="{C3380CC4-5D6E-409C-BE32-E72D297353CC}">
              <c16:uniqueId val="{00000000-0C9B-4197-A7C2-79EE9748BD73}"/>
            </c:ext>
          </c:extLst>
        </c:ser>
        <c:dLbls>
          <c:dLblPos val="outEnd"/>
          <c:showLegendKey val="0"/>
          <c:showVal val="1"/>
          <c:showCatName val="0"/>
          <c:showSerName val="0"/>
          <c:showPercent val="0"/>
          <c:showBubbleSize val="0"/>
        </c:dLbls>
        <c:gapWidth val="182"/>
        <c:axId val="453752840"/>
        <c:axId val="453753168"/>
      </c:barChart>
      <c:catAx>
        <c:axId val="4537528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753168"/>
        <c:crosses val="autoZero"/>
        <c:auto val="1"/>
        <c:lblAlgn val="ctr"/>
        <c:lblOffset val="100"/>
        <c:noMultiLvlLbl val="0"/>
      </c:catAx>
      <c:valAx>
        <c:axId val="4537531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3752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0" name="Shape 100"/>
          <p:cNvSpPr>
            <a:spLocks noGrp="1" noRot="1" noChangeAspect="1"/>
          </p:cNvSpPr>
          <p:nvPr>
            <p:ph type="sldImg"/>
          </p:nvPr>
        </p:nvSpPr>
        <p:spPr>
          <a:xfrm>
            <a:off x="2162175" y="698500"/>
            <a:ext cx="2698750" cy="3490913"/>
          </a:xfrm>
          <a:prstGeom prst="rect">
            <a:avLst/>
          </a:prstGeom>
        </p:spPr>
        <p:txBody>
          <a:bodyPr lIns="93324" tIns="46662" rIns="93324" bIns="46662"/>
          <a:lstStyle/>
          <a:p>
            <a:endParaRPr dirty="0"/>
          </a:p>
        </p:txBody>
      </p:sp>
      <p:sp>
        <p:nvSpPr>
          <p:cNvPr id="101" name="Shape 101"/>
          <p:cNvSpPr>
            <a:spLocks noGrp="1"/>
          </p:cNvSpPr>
          <p:nvPr>
            <p:ph type="body" sz="quarter" idx="1"/>
          </p:nvPr>
        </p:nvSpPr>
        <p:spPr>
          <a:xfrm>
            <a:off x="936414" y="4421823"/>
            <a:ext cx="5150273" cy="4189095"/>
          </a:xfrm>
          <a:prstGeom prst="rect">
            <a:avLst/>
          </a:prstGeom>
        </p:spPr>
        <p:txBody>
          <a:bodyPr lIns="93324" tIns="46662" rIns="93324" bIns="46662"/>
          <a:lstStyle/>
          <a:p>
            <a:endParaRPr/>
          </a:p>
        </p:txBody>
      </p:sp>
    </p:spTree>
    <p:extLst>
      <p:ext uri="{BB962C8B-B14F-4D97-AF65-F5344CB8AC3E}">
        <p14:creationId xmlns:p14="http://schemas.microsoft.com/office/powerpoint/2010/main" val="2642664594"/>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62175" y="698500"/>
            <a:ext cx="26987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6006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91"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92"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dirty="0"/>
          </a:p>
        </p:txBody>
      </p:sp>
      <p:sp>
        <p:nvSpPr>
          <p:cNvPr id="93"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0">
    <p:spTree>
      <p:nvGrpSpPr>
        <p:cNvPr id="1" name=""/>
        <p:cNvGrpSpPr/>
        <p:nvPr/>
      </p:nvGrpSpPr>
      <p:grpSpPr>
        <a:xfrm>
          <a:off x="0" y="0"/>
          <a:ext cx="0" cy="0"/>
          <a:chOff x="0" y="0"/>
          <a:chExt cx="0" cy="0"/>
        </a:xfrm>
      </p:grpSpPr>
      <p:sp>
        <p:nvSpPr>
          <p:cNvPr id="20"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21"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9"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30" name="Body Level One…"/>
          <p:cNvSpPr txBox="1">
            <a:spLocks noGrp="1"/>
          </p:cNvSpPr>
          <p:nvPr>
            <p:ph type="body" idx="1"/>
          </p:nvPr>
        </p:nvSpPr>
        <p:spPr>
          <a:xfrm>
            <a:off x="457200" y="1600200"/>
            <a:ext cx="8229600" cy="4525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8"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9"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7"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48"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6"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7"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8"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6"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67"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1"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82" name="Body Level One…"/>
          <p:cNvSpPr txBox="1">
            <a:spLocks noGrp="1"/>
          </p:cNvSpPr>
          <p:nvPr>
            <p:ph type="body" sz="half"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3" name="Text Placeholder 3"/>
          <p:cNvSpPr>
            <a:spLocks noGrp="1"/>
          </p:cNvSpPr>
          <p:nvPr>
            <p:ph type="body" sz="quarter"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88620" y="135043"/>
            <a:ext cx="6995160" cy="2211918"/>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388620" y="2346960"/>
            <a:ext cx="6995160" cy="771144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chart" Target="../charts/char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Freeform 3"/>
          <p:cNvSpPr/>
          <p:nvPr/>
        </p:nvSpPr>
        <p:spPr>
          <a:xfrm>
            <a:off x="5163645" y="1950871"/>
            <a:ext cx="2421084" cy="2225245"/>
          </a:xfrm>
          <a:prstGeom prst="rect">
            <a:avLst/>
          </a:prstGeom>
          <a:solidFill>
            <a:schemeClr val="accent5">
              <a:lumMod val="75000"/>
            </a:schemeClr>
          </a:solidFill>
          <a:ln w="12700">
            <a:miter lim="400000"/>
          </a:ln>
        </p:spPr>
        <p:txBody>
          <a:bodyPr lIns="45719" rIns="45719" anchor="ctr"/>
          <a:lstStyle/>
          <a:p>
            <a:pPr algn="ctr">
              <a:defRPr sz="1600">
                <a:solidFill>
                  <a:srgbClr val="FFFFFF"/>
                </a:solidFill>
              </a:defRPr>
            </a:pPr>
            <a:endParaRPr dirty="0"/>
          </a:p>
        </p:txBody>
      </p:sp>
      <p:sp>
        <p:nvSpPr>
          <p:cNvPr id="104"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5"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6"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7"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8"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09"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10" name="TextBox 1"/>
          <p:cNvSpPr txBox="1"/>
          <p:nvPr/>
        </p:nvSpPr>
        <p:spPr>
          <a:xfrm>
            <a:off x="570404" y="1211880"/>
            <a:ext cx="6984777" cy="3666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gn="ctr">
              <a:lnSpc>
                <a:spcPts val="1500"/>
              </a:lnSpc>
              <a:tabLst>
                <a:tab pos="165100" algn="l"/>
              </a:tabLst>
              <a:defRPr sz="1200">
                <a:solidFill>
                  <a:srgbClr val="231F20"/>
                </a:solidFill>
              </a:defRPr>
            </a:pPr>
            <a:r>
              <a:rPr dirty="0"/>
              <a:t>The</a:t>
            </a:r>
            <a:r>
              <a:rPr dirty="0">
                <a:solidFill>
                  <a:srgbClr val="000000"/>
                </a:solidFill>
              </a:rPr>
              <a:t> </a:t>
            </a:r>
            <a:r>
              <a:rPr dirty="0"/>
              <a:t>Verdugo</a:t>
            </a:r>
            <a:r>
              <a:rPr dirty="0">
                <a:solidFill>
                  <a:srgbClr val="000000"/>
                </a:solidFill>
              </a:rPr>
              <a:t> </a:t>
            </a:r>
            <a:r>
              <a:rPr dirty="0"/>
              <a:t>Workforce</a:t>
            </a:r>
            <a:r>
              <a:rPr dirty="0">
                <a:solidFill>
                  <a:srgbClr val="000000"/>
                </a:solidFill>
              </a:rPr>
              <a:t> </a:t>
            </a:r>
            <a:r>
              <a:rPr dirty="0"/>
              <a:t>Development</a:t>
            </a:r>
            <a:r>
              <a:rPr dirty="0">
                <a:solidFill>
                  <a:srgbClr val="000000"/>
                </a:solidFill>
              </a:rPr>
              <a:t> </a:t>
            </a:r>
            <a:r>
              <a:rPr dirty="0"/>
              <a:t>Board</a:t>
            </a:r>
            <a:r>
              <a:rPr dirty="0">
                <a:solidFill>
                  <a:srgbClr val="000000"/>
                </a:solidFill>
              </a:rPr>
              <a:t> (VWDB) </a:t>
            </a:r>
            <a:r>
              <a:rPr dirty="0"/>
              <a:t>envisions</a:t>
            </a:r>
            <a:r>
              <a:rPr dirty="0">
                <a:solidFill>
                  <a:srgbClr val="000000"/>
                </a:solidFill>
              </a:rPr>
              <a:t> </a:t>
            </a:r>
            <a:r>
              <a:rPr dirty="0"/>
              <a:t>an</a:t>
            </a:r>
            <a:r>
              <a:rPr dirty="0">
                <a:solidFill>
                  <a:srgbClr val="000000"/>
                </a:solidFill>
              </a:rPr>
              <a:t> </a:t>
            </a:r>
            <a:r>
              <a:rPr dirty="0"/>
              <a:t>economically</a:t>
            </a:r>
            <a:r>
              <a:rPr dirty="0">
                <a:solidFill>
                  <a:srgbClr val="000000"/>
                </a:solidFill>
              </a:rPr>
              <a:t> </a:t>
            </a:r>
            <a:r>
              <a:rPr dirty="0"/>
              <a:t>vibrant,</a:t>
            </a:r>
            <a:r>
              <a:rPr dirty="0">
                <a:solidFill>
                  <a:srgbClr val="000000"/>
                </a:solidFill>
              </a:rPr>
              <a:t> </a:t>
            </a:r>
            <a:r>
              <a:rPr dirty="0"/>
              <a:t>tri-city</a:t>
            </a:r>
            <a:r>
              <a:rPr dirty="0">
                <a:solidFill>
                  <a:srgbClr val="000000"/>
                </a:solidFill>
              </a:rPr>
              <a:t> </a:t>
            </a:r>
            <a:r>
              <a:rPr dirty="0"/>
              <a:t>region</a:t>
            </a:r>
          </a:p>
          <a:p>
            <a:pPr algn="ctr">
              <a:lnSpc>
                <a:spcPts val="1400"/>
              </a:lnSpc>
              <a:tabLst>
                <a:tab pos="165100" algn="l"/>
              </a:tabLst>
              <a:defRPr sz="1200">
                <a:solidFill>
                  <a:srgbClr val="231F20"/>
                </a:solidFill>
              </a:defRPr>
            </a:pPr>
            <a:r>
              <a:rPr dirty="0"/>
              <a:t>with</a:t>
            </a:r>
            <a:r>
              <a:rPr dirty="0">
                <a:solidFill>
                  <a:srgbClr val="000000"/>
                </a:solidFill>
              </a:rPr>
              <a:t> </a:t>
            </a:r>
            <a:r>
              <a:rPr dirty="0"/>
              <a:t>thriving</a:t>
            </a:r>
            <a:r>
              <a:rPr dirty="0">
                <a:solidFill>
                  <a:srgbClr val="000000"/>
                </a:solidFill>
              </a:rPr>
              <a:t> </a:t>
            </a:r>
            <a:r>
              <a:rPr dirty="0"/>
              <a:t>businesses,</a:t>
            </a:r>
            <a:r>
              <a:rPr dirty="0">
                <a:solidFill>
                  <a:srgbClr val="000000"/>
                </a:solidFill>
              </a:rPr>
              <a:t> </a:t>
            </a:r>
            <a:r>
              <a:rPr dirty="0"/>
              <a:t>youth,</a:t>
            </a:r>
            <a:r>
              <a:rPr dirty="0">
                <a:solidFill>
                  <a:srgbClr val="000000"/>
                </a:solidFill>
              </a:rPr>
              <a:t> </a:t>
            </a:r>
            <a:r>
              <a:rPr dirty="0"/>
              <a:t>and</a:t>
            </a:r>
            <a:r>
              <a:rPr dirty="0">
                <a:solidFill>
                  <a:srgbClr val="000000"/>
                </a:solidFill>
              </a:rPr>
              <a:t> </a:t>
            </a:r>
            <a:r>
              <a:rPr dirty="0"/>
              <a:t>job-seekers</a:t>
            </a:r>
            <a:r>
              <a:rPr dirty="0">
                <a:solidFill>
                  <a:srgbClr val="000000"/>
                </a:solidFill>
              </a:rPr>
              <a:t> </a:t>
            </a:r>
            <a:r>
              <a:rPr dirty="0"/>
              <a:t>on</a:t>
            </a:r>
            <a:r>
              <a:rPr dirty="0">
                <a:solidFill>
                  <a:srgbClr val="000000"/>
                </a:solidFill>
              </a:rPr>
              <a:t> </a:t>
            </a:r>
            <a:r>
              <a:rPr dirty="0"/>
              <a:t>career</a:t>
            </a:r>
            <a:r>
              <a:rPr dirty="0">
                <a:solidFill>
                  <a:srgbClr val="000000"/>
                </a:solidFill>
              </a:rPr>
              <a:t> </a:t>
            </a:r>
            <a:r>
              <a:rPr dirty="0"/>
              <a:t>paths</a:t>
            </a:r>
            <a:r>
              <a:rPr dirty="0">
                <a:solidFill>
                  <a:srgbClr val="000000"/>
                </a:solidFill>
              </a:rPr>
              <a:t> </a:t>
            </a:r>
            <a:r>
              <a:rPr dirty="0"/>
              <a:t>that</a:t>
            </a:r>
            <a:r>
              <a:rPr dirty="0">
                <a:solidFill>
                  <a:srgbClr val="000000"/>
                </a:solidFill>
              </a:rPr>
              <a:t> </a:t>
            </a:r>
            <a:r>
              <a:rPr dirty="0"/>
              <a:t>reﬂect</a:t>
            </a:r>
            <a:r>
              <a:rPr dirty="0">
                <a:solidFill>
                  <a:srgbClr val="000000"/>
                </a:solidFill>
              </a:rPr>
              <a:t> </a:t>
            </a:r>
            <a:r>
              <a:rPr dirty="0"/>
              <a:t>their</a:t>
            </a:r>
            <a:r>
              <a:rPr dirty="0">
                <a:solidFill>
                  <a:srgbClr val="000000"/>
                </a:solidFill>
              </a:rPr>
              <a:t> </a:t>
            </a:r>
            <a:r>
              <a:rPr dirty="0"/>
              <a:t>highest</a:t>
            </a:r>
            <a:r>
              <a:rPr dirty="0">
                <a:solidFill>
                  <a:srgbClr val="000000"/>
                </a:solidFill>
              </a:rPr>
              <a:t> </a:t>
            </a:r>
            <a:r>
              <a:rPr dirty="0"/>
              <a:t>potential.</a:t>
            </a:r>
          </a:p>
        </p:txBody>
      </p:sp>
      <p:sp>
        <p:nvSpPr>
          <p:cNvPr id="111" name="TextBox 1"/>
          <p:cNvSpPr txBox="1"/>
          <p:nvPr/>
        </p:nvSpPr>
        <p:spPr>
          <a:xfrm>
            <a:off x="383471" y="1706143"/>
            <a:ext cx="4184651" cy="268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lgn="ctr">
              <a:lnSpc>
                <a:spcPts val="2200"/>
              </a:lnSpc>
              <a:defRPr sz="1600" b="1">
                <a:solidFill>
                  <a:srgbClr val="2A3E92"/>
                </a:solidFill>
              </a:defRPr>
            </a:lvl1pPr>
          </a:lstStyle>
          <a:p>
            <a:r>
              <a:rPr dirty="0">
                <a:solidFill>
                  <a:schemeClr val="accent5">
                    <a:lumMod val="50000"/>
                  </a:schemeClr>
                </a:solidFill>
              </a:rPr>
              <a:t>ANNUAL UNEMPLOYMENT RATES BY CITY</a:t>
            </a:r>
          </a:p>
        </p:txBody>
      </p:sp>
      <p:grpSp>
        <p:nvGrpSpPr>
          <p:cNvPr id="115" name="Group 30"/>
          <p:cNvGrpSpPr/>
          <p:nvPr/>
        </p:nvGrpSpPr>
        <p:grpSpPr>
          <a:xfrm>
            <a:off x="5274468" y="2059046"/>
            <a:ext cx="2365564" cy="1906848"/>
            <a:chOff x="239156" y="66686"/>
            <a:chExt cx="2365563" cy="1906846"/>
          </a:xfrm>
        </p:grpSpPr>
        <p:sp>
          <p:nvSpPr>
            <p:cNvPr id="112" name="TextBox 1"/>
            <p:cNvSpPr txBox="1"/>
            <p:nvPr/>
          </p:nvSpPr>
          <p:spPr>
            <a:xfrm>
              <a:off x="248314" y="66686"/>
              <a:ext cx="2356405" cy="58164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t">
              <a:spAutoFit/>
            </a:bodyPr>
            <a:lstStyle/>
            <a:p>
              <a:pPr>
                <a:lnSpc>
                  <a:spcPts val="2500"/>
                </a:lnSpc>
                <a:tabLst>
                  <a:tab pos="495300" algn="l"/>
                </a:tabLst>
                <a:defRPr b="1">
                  <a:solidFill>
                    <a:srgbClr val="FFFFFF"/>
                  </a:solidFill>
                </a:defRPr>
              </a:pPr>
              <a:r>
                <a:rPr dirty="0"/>
                <a:t>Unemployment</a:t>
              </a:r>
              <a:r>
                <a:rPr b="0" dirty="0">
                  <a:solidFill>
                    <a:srgbClr val="000000"/>
                  </a:solidFill>
                </a:rPr>
                <a:t> </a:t>
              </a:r>
              <a:r>
                <a:rPr dirty="0"/>
                <a:t>Rates</a:t>
              </a:r>
            </a:p>
            <a:p>
              <a:pPr>
                <a:lnSpc>
                  <a:spcPts val="2100"/>
                </a:lnSpc>
                <a:tabLst>
                  <a:tab pos="495300" algn="l"/>
                </a:tabLst>
              </a:pPr>
              <a:r>
                <a:rPr dirty="0"/>
                <a:t>	</a:t>
              </a:r>
              <a:r>
                <a:rPr b="1" dirty="0">
                  <a:solidFill>
                    <a:srgbClr val="FFFFFF"/>
                  </a:solidFill>
                </a:rPr>
                <a:t>Comparison</a:t>
              </a:r>
            </a:p>
          </p:txBody>
        </p:sp>
        <p:sp>
          <p:nvSpPr>
            <p:cNvPr id="113" name="TextBox 1"/>
            <p:cNvSpPr txBox="1"/>
            <p:nvPr/>
          </p:nvSpPr>
          <p:spPr>
            <a:xfrm>
              <a:off x="239156" y="614793"/>
              <a:ext cx="1244775" cy="130554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t">
              <a:spAutoFit/>
            </a:bodyPr>
            <a:lstStyle/>
            <a:p>
              <a:pPr>
                <a:lnSpc>
                  <a:spcPts val="2600"/>
                </a:lnSpc>
                <a:defRPr b="1">
                  <a:solidFill>
                    <a:srgbClr val="FFFFFF"/>
                  </a:solidFill>
                </a:defRPr>
              </a:pPr>
              <a:r>
                <a:rPr dirty="0"/>
                <a:t>Verdugo:</a:t>
              </a:r>
            </a:p>
            <a:p>
              <a:pPr>
                <a:lnSpc>
                  <a:spcPts val="2600"/>
                </a:lnSpc>
                <a:defRPr b="1">
                  <a:solidFill>
                    <a:srgbClr val="FFFFFF"/>
                  </a:solidFill>
                </a:defRPr>
              </a:pPr>
              <a:r>
                <a:rPr dirty="0"/>
                <a:t>LA</a:t>
              </a:r>
              <a:r>
                <a:rPr dirty="0">
                  <a:solidFill>
                    <a:srgbClr val="000000"/>
                  </a:solidFill>
                </a:rPr>
                <a:t> </a:t>
              </a:r>
              <a:r>
                <a:rPr dirty="0"/>
                <a:t>County:</a:t>
              </a:r>
            </a:p>
            <a:p>
              <a:pPr>
                <a:lnSpc>
                  <a:spcPts val="2600"/>
                </a:lnSpc>
                <a:defRPr b="1">
                  <a:solidFill>
                    <a:srgbClr val="FFFFFF"/>
                  </a:solidFill>
                </a:defRPr>
              </a:pPr>
              <a:r>
                <a:rPr dirty="0"/>
                <a:t>California:</a:t>
              </a:r>
            </a:p>
            <a:p>
              <a:pPr>
                <a:lnSpc>
                  <a:spcPts val="2600"/>
                </a:lnSpc>
                <a:defRPr b="1">
                  <a:solidFill>
                    <a:srgbClr val="FFFFFF"/>
                  </a:solidFill>
                </a:defRPr>
              </a:pPr>
              <a:r>
                <a:rPr dirty="0"/>
                <a:t>USA:</a:t>
              </a:r>
            </a:p>
          </p:txBody>
        </p:sp>
        <p:sp>
          <p:nvSpPr>
            <p:cNvPr id="114" name="TextBox 1"/>
            <p:cNvSpPr txBox="1"/>
            <p:nvPr/>
          </p:nvSpPr>
          <p:spPr>
            <a:xfrm>
              <a:off x="1506401" y="639835"/>
              <a:ext cx="463268" cy="1333697"/>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t">
              <a:spAutoFit/>
            </a:bodyPr>
            <a:lstStyle/>
            <a:p>
              <a:pPr>
                <a:lnSpc>
                  <a:spcPts val="2600"/>
                </a:lnSpc>
                <a:tabLst>
                  <a:tab pos="63500" algn="l"/>
                </a:tabLst>
                <a:defRPr b="1">
                  <a:solidFill>
                    <a:srgbClr val="FFFFFF"/>
                  </a:solidFill>
                </a:defRPr>
              </a:pPr>
              <a:r>
                <a:rPr lang="en-US" dirty="0"/>
                <a:t>6.7</a:t>
              </a:r>
              <a:r>
                <a:rPr dirty="0"/>
                <a:t>%</a:t>
              </a:r>
            </a:p>
            <a:p>
              <a:pPr>
                <a:lnSpc>
                  <a:spcPts val="2600"/>
                </a:lnSpc>
                <a:tabLst>
                  <a:tab pos="63500" algn="l"/>
                </a:tabLst>
                <a:defRPr b="1">
                  <a:solidFill>
                    <a:srgbClr val="FFFFFF"/>
                  </a:solidFill>
                </a:defRPr>
              </a:pPr>
              <a:r>
                <a:rPr lang="en-US" dirty="0"/>
                <a:t>6.5</a:t>
              </a:r>
              <a:r>
                <a:rPr dirty="0"/>
                <a:t>%</a:t>
              </a:r>
            </a:p>
            <a:p>
              <a:pPr>
                <a:lnSpc>
                  <a:spcPts val="2600"/>
                </a:lnSpc>
                <a:tabLst>
                  <a:tab pos="63500" algn="l"/>
                </a:tabLst>
                <a:defRPr b="1">
                  <a:solidFill>
                    <a:srgbClr val="FFFFFF"/>
                  </a:solidFill>
                </a:defRPr>
              </a:pPr>
              <a:r>
                <a:rPr lang="en-US" dirty="0"/>
                <a:t>5.8</a:t>
              </a:r>
              <a:r>
                <a:rPr dirty="0"/>
                <a:t>%</a:t>
              </a:r>
            </a:p>
            <a:p>
              <a:pPr>
                <a:lnSpc>
                  <a:spcPts val="2600"/>
                </a:lnSpc>
                <a:tabLst>
                  <a:tab pos="63500" algn="l"/>
                </a:tabLst>
                <a:defRPr b="1">
                  <a:solidFill>
                    <a:srgbClr val="FFFFFF"/>
                  </a:solidFill>
                </a:defRPr>
              </a:pPr>
              <a:r>
                <a:rPr lang="en-US" dirty="0"/>
                <a:t>4.5</a:t>
              </a:r>
              <a:r>
                <a:rPr dirty="0"/>
                <a:t>%</a:t>
              </a:r>
            </a:p>
          </p:txBody>
        </p:sp>
      </p:grpSp>
      <p:sp>
        <p:nvSpPr>
          <p:cNvPr id="116" name="TextBox 1"/>
          <p:cNvSpPr txBox="1"/>
          <p:nvPr/>
        </p:nvSpPr>
        <p:spPr>
          <a:xfrm>
            <a:off x="1358899" y="9525000"/>
            <a:ext cx="6033703" cy="391069"/>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rPr>
              <a:t> </a:t>
            </a:r>
            <a:r>
              <a:rPr dirty="0"/>
              <a:t>Employment</a:t>
            </a:r>
            <a:r>
              <a:rPr b="0" dirty="0">
                <a:solidFill>
                  <a:srgbClr val="000000"/>
                </a:solidFill>
              </a:rPr>
              <a:t> </a:t>
            </a:r>
            <a:r>
              <a:rPr dirty="0"/>
              <a:t>Development</a:t>
            </a:r>
            <a:r>
              <a:rPr b="0" dirty="0">
                <a:solidFill>
                  <a:srgbClr val="000000"/>
                </a:solidFill>
              </a:rPr>
              <a:t> </a:t>
            </a:r>
            <a:r>
              <a:rPr dirty="0"/>
              <a:t>Department</a:t>
            </a:r>
            <a:r>
              <a:rPr b="0" dirty="0">
                <a:solidFill>
                  <a:srgbClr val="000000"/>
                </a:solidFill>
              </a:rPr>
              <a:t> </a:t>
            </a:r>
            <a:r>
              <a:rPr dirty="0"/>
              <a:t>Labor</a:t>
            </a:r>
            <a:r>
              <a:rPr b="0" dirty="0">
                <a:solidFill>
                  <a:srgbClr val="000000"/>
                </a:solidFill>
              </a:rPr>
              <a:t> </a:t>
            </a:r>
            <a:r>
              <a:rPr dirty="0"/>
              <a:t>Market</a:t>
            </a:r>
            <a:r>
              <a:rPr b="0" dirty="0">
                <a:solidFill>
                  <a:srgbClr val="000000"/>
                </a:solidFill>
              </a:rPr>
              <a:t> </a:t>
            </a:r>
            <a:r>
              <a:rPr dirty="0"/>
              <a:t>Information</a:t>
            </a:r>
            <a:r>
              <a:rPr b="0" dirty="0">
                <a:solidFill>
                  <a:srgbClr val="000000"/>
                </a:solidFill>
              </a:rPr>
              <a:t> </a:t>
            </a:r>
            <a:r>
              <a:rPr dirty="0"/>
              <a:t>Division</a:t>
            </a:r>
          </a:p>
          <a:p>
            <a:pPr>
              <a:lnSpc>
                <a:spcPts val="1400"/>
              </a:lnSpc>
              <a:tabLst>
                <a:tab pos="254000" algn="l"/>
              </a:tabLst>
              <a:defRPr>
                <a:latin typeface="Century Gothic"/>
                <a:ea typeface="Century Gothic"/>
                <a:cs typeface="Century Gothic"/>
                <a:sym typeface="Century Gothic"/>
              </a:defRPr>
            </a:pPr>
            <a:r>
              <a:rPr dirty="0"/>
              <a:t>	</a:t>
            </a:r>
            <a:r>
              <a:rPr sz="1200" b="1" dirty="0">
                <a:solidFill>
                  <a:srgbClr val="FFFFFF"/>
                </a:solidFill>
              </a:rPr>
              <a:t>Reporting</a:t>
            </a:r>
            <a:r>
              <a:rPr sz="1200" dirty="0"/>
              <a:t> </a:t>
            </a:r>
            <a:r>
              <a:rPr sz="1200" b="1" dirty="0">
                <a:solidFill>
                  <a:srgbClr val="FFFFFF"/>
                </a:solidFill>
              </a:rPr>
              <a:t>Period:</a:t>
            </a:r>
            <a:r>
              <a:rPr sz="1200" dirty="0"/>
              <a:t> </a:t>
            </a:r>
            <a:r>
              <a:rPr lang="en-US" sz="1200" b="1" dirty="0">
                <a:solidFill>
                  <a:srgbClr val="FFFFFF"/>
                </a:solidFill>
              </a:rPr>
              <a:t>July 2024</a:t>
            </a:r>
            <a:endParaRPr sz="1200" b="1" dirty="0">
              <a:solidFill>
                <a:srgbClr val="FFFFFF"/>
              </a:solidFill>
            </a:endParaRPr>
          </a:p>
        </p:txBody>
      </p:sp>
      <p:sp>
        <p:nvSpPr>
          <p:cNvPr id="117" name="TextBox 1"/>
          <p:cNvSpPr txBox="1"/>
          <p:nvPr/>
        </p:nvSpPr>
        <p:spPr>
          <a:xfrm>
            <a:off x="292099" y="9626599"/>
            <a:ext cx="127001" cy="232543"/>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defRPr>
            </a:lvl1pPr>
          </a:lstStyle>
          <a:p>
            <a:r>
              <a:rPr dirty="0"/>
              <a:t>1</a:t>
            </a:r>
          </a:p>
        </p:txBody>
      </p:sp>
      <p:sp>
        <p:nvSpPr>
          <p:cNvPr id="118" name="TextBox 1"/>
          <p:cNvSpPr txBox="1"/>
          <p:nvPr/>
        </p:nvSpPr>
        <p:spPr>
          <a:xfrm>
            <a:off x="152399" y="769142"/>
            <a:ext cx="5637504" cy="22968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119" name="TextBox 1"/>
          <p:cNvSpPr txBox="1"/>
          <p:nvPr/>
        </p:nvSpPr>
        <p:spPr>
          <a:xfrm>
            <a:off x="6158428" y="496760"/>
            <a:ext cx="1613971" cy="4655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July 2024</a:t>
            </a:r>
            <a:endParaRPr dirty="0">
              <a:solidFill>
                <a:schemeClr val="accent5">
                  <a:lumMod val="50000"/>
                </a:schemeClr>
              </a:solidFill>
            </a:endParaRPr>
          </a:p>
          <a:p>
            <a:pPr algn="ctr">
              <a:lnSpc>
                <a:spcPts val="1900"/>
              </a:lnSpc>
              <a:defRPr sz="1400" b="1">
                <a:solidFill>
                  <a:srgbClr val="2A3E92"/>
                </a:solidFill>
                <a:latin typeface="Century Gothic"/>
                <a:ea typeface="Century Gothic"/>
                <a:cs typeface="Century Gothic"/>
                <a:sym typeface="Century Gothic"/>
              </a:defRPr>
            </a:pPr>
            <a:r>
              <a:rPr dirty="0">
                <a:solidFill>
                  <a:schemeClr val="accent5">
                    <a:lumMod val="50000"/>
                  </a:schemeClr>
                </a:solidFill>
              </a:rPr>
              <a:t>Quarterly Issue</a:t>
            </a:r>
          </a:p>
        </p:txBody>
      </p:sp>
      <p:grpSp>
        <p:nvGrpSpPr>
          <p:cNvPr id="170" name="Group 63"/>
          <p:cNvGrpSpPr/>
          <p:nvPr/>
        </p:nvGrpSpPr>
        <p:grpSpPr>
          <a:xfrm>
            <a:off x="862859" y="7696199"/>
            <a:ext cx="6044515" cy="1010449"/>
            <a:chOff x="-1" y="-1"/>
            <a:chExt cx="6044513" cy="1010448"/>
          </a:xfrm>
        </p:grpSpPr>
        <p:grpSp>
          <p:nvGrpSpPr>
            <p:cNvPr id="125" name="Group 118"/>
            <p:cNvGrpSpPr/>
            <p:nvPr/>
          </p:nvGrpSpPr>
          <p:grpSpPr>
            <a:xfrm>
              <a:off x="-1" y="4415"/>
              <a:ext cx="1030082" cy="989983"/>
              <a:chOff x="0" y="0"/>
              <a:chExt cx="1030081" cy="989982"/>
            </a:xfrm>
          </p:grpSpPr>
          <p:pic>
            <p:nvPicPr>
              <p:cNvPr id="120" name="Picture 4" descr="Picture 4"/>
              <p:cNvPicPr>
                <a:picLocks noChangeAspect="1"/>
              </p:cNvPicPr>
              <p:nvPr/>
            </p:nvPicPr>
            <p:blipFill>
              <a:blip r:embed="rId2"/>
              <a:srcRect r="76752"/>
              <a:stretch>
                <a:fillRect/>
              </a:stretch>
            </p:blipFill>
            <p:spPr>
              <a:xfrm>
                <a:off x="73837" y="0"/>
                <a:ext cx="749260" cy="517450"/>
              </a:xfrm>
              <a:prstGeom prst="rect">
                <a:avLst/>
              </a:prstGeom>
              <a:ln w="12700" cap="flat">
                <a:noFill/>
                <a:miter lim="400000"/>
              </a:ln>
              <a:effectLst/>
            </p:spPr>
          </p:pic>
          <p:grpSp>
            <p:nvGrpSpPr>
              <p:cNvPr id="124" name="Group 121"/>
              <p:cNvGrpSpPr/>
              <p:nvPr/>
            </p:nvGrpSpPr>
            <p:grpSpPr>
              <a:xfrm>
                <a:off x="-1" y="606187"/>
                <a:ext cx="1030083" cy="383796"/>
                <a:chOff x="0" y="0"/>
                <a:chExt cx="1030081" cy="383795"/>
              </a:xfrm>
            </p:grpSpPr>
            <p:sp>
              <p:nvSpPr>
                <p:cNvPr id="121" name="Rectangle 126"/>
                <p:cNvSpPr/>
                <p:nvPr/>
              </p:nvSpPr>
              <p:spPr>
                <a:xfrm>
                  <a:off x="-1" y="78409"/>
                  <a:ext cx="1030083" cy="224333"/>
                </a:xfrm>
                <a:prstGeom prst="rect">
                  <a:avLst/>
                </a:pr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sp>
              <p:nvSpPr>
                <p:cNvPr id="122" name="Rectangle 127"/>
                <p:cNvSpPr/>
                <p:nvPr/>
              </p:nvSpPr>
              <p:spPr>
                <a:xfrm>
                  <a:off x="-1" y="298970"/>
                  <a:ext cx="1030083" cy="84826"/>
                </a:xfrm>
                <a:prstGeom prst="rect">
                  <a:avLst/>
                </a:pr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sp>
              <p:nvSpPr>
                <p:cNvPr id="123" name="Freeform 128"/>
                <p:cNvSpPr/>
                <p:nvPr/>
              </p:nvSpPr>
              <p:spPr>
                <a:xfrm>
                  <a:off x="386281" y="0"/>
                  <a:ext cx="257522"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499638"/>
                </a:solidFill>
                <a:ln w="12700" cap="flat">
                  <a:noFill/>
                  <a:miter lim="400000"/>
                </a:ln>
                <a:effectLst/>
              </p:spPr>
              <p:txBody>
                <a:bodyPr wrap="square" lIns="45719" tIns="45719" rIns="45719" bIns="45719" numCol="1" anchor="t">
                  <a:noAutofit/>
                </a:bodyPr>
                <a:lstStyle/>
                <a:p>
                  <a:pPr>
                    <a:defRPr sz="1400" b="1"/>
                  </a:pPr>
                  <a:endParaRPr dirty="0"/>
                </a:p>
              </p:txBody>
            </p:sp>
          </p:grpSp>
        </p:grpSp>
        <p:sp>
          <p:nvSpPr>
            <p:cNvPr id="126" name="TextBox 119"/>
            <p:cNvSpPr txBox="1"/>
            <p:nvPr/>
          </p:nvSpPr>
          <p:spPr>
            <a:xfrm>
              <a:off x="134072" y="685800"/>
              <a:ext cx="755667" cy="276997"/>
            </a:xfrm>
            <a:prstGeom prst="rect">
              <a:avLst/>
            </a:prstGeom>
            <a:solidFill>
              <a:srgbClr val="499638"/>
            </a:solid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solidFill>
                    <a:srgbClr val="FFFFFF"/>
                  </a:solidFill>
                </a:defRPr>
              </a:lvl1pPr>
            </a:lstStyle>
            <a:p>
              <a:r>
                <a:rPr lang="en-US" dirty="0"/>
                <a:t>8,900</a:t>
              </a:r>
              <a:endParaRPr dirty="0"/>
            </a:p>
          </p:txBody>
        </p:sp>
        <p:grpSp>
          <p:nvGrpSpPr>
            <p:cNvPr id="134" name="Group 77"/>
            <p:cNvGrpSpPr/>
            <p:nvPr/>
          </p:nvGrpSpPr>
          <p:grpSpPr>
            <a:xfrm>
              <a:off x="1659654" y="-1"/>
              <a:ext cx="1030084" cy="1007098"/>
              <a:chOff x="-1" y="-1"/>
              <a:chExt cx="1030083" cy="1007097"/>
            </a:xfrm>
          </p:grpSpPr>
          <p:grpSp>
            <p:nvGrpSpPr>
              <p:cNvPr id="132" name="Group 111"/>
              <p:cNvGrpSpPr/>
              <p:nvPr/>
            </p:nvGrpSpPr>
            <p:grpSpPr>
              <a:xfrm>
                <a:off x="-1" y="-1"/>
                <a:ext cx="1030083" cy="1007097"/>
                <a:chOff x="0" y="0"/>
                <a:chExt cx="1030081" cy="1007095"/>
              </a:xfrm>
            </p:grpSpPr>
            <p:pic>
              <p:nvPicPr>
                <p:cNvPr id="127" name="Picture 113" descr="Picture 113"/>
                <p:cNvPicPr>
                  <a:picLocks noChangeAspect="1"/>
                </p:cNvPicPr>
                <p:nvPr/>
              </p:nvPicPr>
              <p:blipFill>
                <a:blip r:embed="rId3"/>
                <a:stretch>
                  <a:fillRect/>
                </a:stretch>
              </p:blipFill>
              <p:spPr>
                <a:xfrm>
                  <a:off x="257313" y="-1"/>
                  <a:ext cx="515453" cy="566769"/>
                </a:xfrm>
                <a:prstGeom prst="rect">
                  <a:avLst/>
                </a:prstGeom>
                <a:ln w="12700" cap="flat">
                  <a:noFill/>
                  <a:miter lim="400000"/>
                </a:ln>
                <a:effectLst/>
              </p:spPr>
            </p:pic>
            <p:grpSp>
              <p:nvGrpSpPr>
                <p:cNvPr id="131" name="Group 114"/>
                <p:cNvGrpSpPr/>
                <p:nvPr/>
              </p:nvGrpSpPr>
              <p:grpSpPr>
                <a:xfrm>
                  <a:off x="-1" y="623299"/>
                  <a:ext cx="1030083" cy="383797"/>
                  <a:chOff x="0" y="0"/>
                  <a:chExt cx="1030081" cy="383795"/>
                </a:xfrm>
              </p:grpSpPr>
              <p:sp>
                <p:nvSpPr>
                  <p:cNvPr id="128" name="Rectangle 126"/>
                  <p:cNvSpPr/>
                  <p:nvPr/>
                </p:nvSpPr>
                <p:spPr>
                  <a:xfrm>
                    <a:off x="-1" y="78409"/>
                    <a:ext cx="1030083" cy="224333"/>
                  </a:xfrm>
                  <a:prstGeom prst="rect">
                    <a:avLst/>
                  </a:pr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sp>
                <p:nvSpPr>
                  <p:cNvPr id="129" name="Rectangle 127"/>
                  <p:cNvSpPr/>
                  <p:nvPr/>
                </p:nvSpPr>
                <p:spPr>
                  <a:xfrm>
                    <a:off x="-1" y="298970"/>
                    <a:ext cx="1030083" cy="84826"/>
                  </a:xfrm>
                  <a:prstGeom prst="rect">
                    <a:avLst/>
                  </a:pr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sp>
                <p:nvSpPr>
                  <p:cNvPr id="130" name="Freeform 128"/>
                  <p:cNvSpPr/>
                  <p:nvPr/>
                </p:nvSpPr>
                <p:spPr>
                  <a:xfrm>
                    <a:off x="386281" y="0"/>
                    <a:ext cx="257522"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376092"/>
                  </a:solidFill>
                  <a:ln w="12700" cap="flat">
                    <a:noFill/>
                    <a:miter lim="400000"/>
                  </a:ln>
                  <a:effectLst/>
                </p:spPr>
                <p:txBody>
                  <a:bodyPr wrap="square" lIns="45719" tIns="45719" rIns="45719" bIns="45719" numCol="1" anchor="t">
                    <a:noAutofit/>
                  </a:bodyPr>
                  <a:lstStyle/>
                  <a:p>
                    <a:pPr>
                      <a:defRPr sz="1400" b="1"/>
                    </a:pPr>
                    <a:endParaRPr dirty="0"/>
                  </a:p>
                </p:txBody>
              </p:sp>
            </p:grpSp>
          </p:grpSp>
          <p:sp>
            <p:nvSpPr>
              <p:cNvPr id="133" name="TextBox 112"/>
              <p:cNvSpPr txBox="1"/>
              <p:nvPr/>
            </p:nvSpPr>
            <p:spPr>
              <a:xfrm>
                <a:off x="25368" y="709235"/>
                <a:ext cx="971407" cy="276996"/>
              </a:xfrm>
              <a:prstGeom prst="rect">
                <a:avLst/>
              </a:prstGeom>
              <a:solidFill>
                <a:srgbClr val="376092"/>
              </a:solid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solidFill>
                      <a:srgbClr val="FFFFFF"/>
                    </a:solidFill>
                  </a:defRPr>
                </a:lvl1pPr>
              </a:lstStyle>
              <a:p>
                <a:r>
                  <a:rPr lang="en-US" dirty="0"/>
                  <a:t>59,400</a:t>
                </a:r>
                <a:endParaRPr dirty="0"/>
              </a:p>
            </p:txBody>
          </p:sp>
        </p:grpSp>
        <p:grpSp>
          <p:nvGrpSpPr>
            <p:cNvPr id="141" name="Group 78"/>
            <p:cNvGrpSpPr/>
            <p:nvPr/>
          </p:nvGrpSpPr>
          <p:grpSpPr>
            <a:xfrm>
              <a:off x="3344680" y="610600"/>
              <a:ext cx="1030083" cy="383797"/>
              <a:chOff x="14266" y="483006"/>
              <a:chExt cx="1030081" cy="383796"/>
            </a:xfrm>
          </p:grpSpPr>
          <p:grpSp>
            <p:nvGrpSpPr>
              <p:cNvPr id="139" name="Group 106"/>
              <p:cNvGrpSpPr/>
              <p:nvPr/>
            </p:nvGrpSpPr>
            <p:grpSpPr>
              <a:xfrm>
                <a:off x="14266" y="483006"/>
                <a:ext cx="1030081" cy="383796"/>
                <a:chOff x="0" y="0"/>
                <a:chExt cx="1030080" cy="383794"/>
              </a:xfrm>
            </p:grpSpPr>
            <p:sp>
              <p:nvSpPr>
                <p:cNvPr id="136" name="Rectangle 126"/>
                <p:cNvSpPr/>
                <p:nvPr/>
              </p:nvSpPr>
              <p:spPr>
                <a:xfrm>
                  <a:off x="-1" y="78409"/>
                  <a:ext cx="1030082" cy="224333"/>
                </a:xfrm>
                <a:prstGeom prst="rect">
                  <a:avLst/>
                </a:pr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sp>
              <p:nvSpPr>
                <p:cNvPr id="137" name="Rectangle 127"/>
                <p:cNvSpPr/>
                <p:nvPr/>
              </p:nvSpPr>
              <p:spPr>
                <a:xfrm>
                  <a:off x="-1" y="298970"/>
                  <a:ext cx="1030082" cy="84825"/>
                </a:xfrm>
                <a:prstGeom prst="rect">
                  <a:avLst/>
                </a:pr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sp>
              <p:nvSpPr>
                <p:cNvPr id="138" name="Freeform 128"/>
                <p:cNvSpPr/>
                <p:nvPr/>
              </p:nvSpPr>
              <p:spPr>
                <a:xfrm>
                  <a:off x="386281" y="0"/>
                  <a:ext cx="257521"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FFC000"/>
                </a:solidFill>
                <a:ln w="12700" cap="flat">
                  <a:noFill/>
                  <a:miter lim="400000"/>
                </a:ln>
                <a:effectLst/>
              </p:spPr>
              <p:txBody>
                <a:bodyPr wrap="square" lIns="45719" tIns="45719" rIns="45719" bIns="45719" numCol="1" anchor="t">
                  <a:noAutofit/>
                </a:bodyPr>
                <a:lstStyle/>
                <a:p>
                  <a:pPr>
                    <a:defRPr sz="1400" b="1"/>
                  </a:pPr>
                  <a:endParaRPr dirty="0"/>
                </a:p>
              </p:txBody>
            </p:sp>
          </p:grpSp>
          <p:sp>
            <p:nvSpPr>
              <p:cNvPr id="140" name="TextBox 107"/>
              <p:cNvSpPr txBox="1"/>
              <p:nvPr/>
            </p:nvSpPr>
            <p:spPr>
              <a:xfrm>
                <a:off x="24356" y="568943"/>
                <a:ext cx="986686" cy="276996"/>
              </a:xfrm>
              <a:prstGeom prst="rect">
                <a:avLst/>
              </a:prstGeom>
              <a:solidFill>
                <a:srgbClr val="FFC000"/>
              </a:solid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lvl1pPr>
              </a:lstStyle>
              <a:p>
                <a:r>
                  <a:rPr lang="en-US" dirty="0"/>
                  <a:t>103,200</a:t>
                </a:r>
                <a:endParaRPr dirty="0"/>
              </a:p>
            </p:txBody>
          </p:sp>
        </p:grpSp>
        <p:grpSp>
          <p:nvGrpSpPr>
            <p:cNvPr id="169" name="Group 79"/>
            <p:cNvGrpSpPr/>
            <p:nvPr/>
          </p:nvGrpSpPr>
          <p:grpSpPr>
            <a:xfrm>
              <a:off x="4964962" y="176930"/>
              <a:ext cx="1079550" cy="833517"/>
              <a:chOff x="-1" y="-1"/>
              <a:chExt cx="1079549" cy="833515"/>
            </a:xfrm>
          </p:grpSpPr>
          <p:grpSp>
            <p:nvGrpSpPr>
              <p:cNvPr id="162" name="Group 80"/>
              <p:cNvGrpSpPr/>
              <p:nvPr/>
            </p:nvGrpSpPr>
            <p:grpSpPr>
              <a:xfrm>
                <a:off x="-1" y="-1"/>
                <a:ext cx="1079547" cy="389990"/>
                <a:chOff x="0" y="0"/>
                <a:chExt cx="1079545" cy="389988"/>
              </a:xfrm>
            </p:grpSpPr>
            <p:grpSp>
              <p:nvGrpSpPr>
                <p:cNvPr id="151" name="Group 85"/>
                <p:cNvGrpSpPr/>
                <p:nvPr/>
              </p:nvGrpSpPr>
              <p:grpSpPr>
                <a:xfrm>
                  <a:off x="-1" y="9348"/>
                  <a:ext cx="520908" cy="380641"/>
                  <a:chOff x="0" y="0"/>
                  <a:chExt cx="520906" cy="380639"/>
                </a:xfrm>
              </p:grpSpPr>
              <p:grpSp>
                <p:nvGrpSpPr>
                  <p:cNvPr id="144" name="Group 96"/>
                  <p:cNvGrpSpPr/>
                  <p:nvPr/>
                </p:nvGrpSpPr>
                <p:grpSpPr>
                  <a:xfrm>
                    <a:off x="-1" y="0"/>
                    <a:ext cx="160081" cy="375298"/>
                    <a:chOff x="0" y="0"/>
                    <a:chExt cx="160079" cy="375297"/>
                  </a:xfrm>
                </p:grpSpPr>
                <p:sp>
                  <p:nvSpPr>
                    <p:cNvPr id="142" name="Freeform 32"/>
                    <p:cNvSpPr/>
                    <p:nvPr/>
                  </p:nvSpPr>
                  <p:spPr>
                    <a:xfrm>
                      <a:off x="46492"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sp>
                  <p:nvSpPr>
                    <p:cNvPr id="143" name="Freeform 33"/>
                    <p:cNvSpPr/>
                    <p:nvPr/>
                  </p:nvSpPr>
                  <p:spPr>
                    <a:xfrm>
                      <a:off x="0" y="64185"/>
                      <a:ext cx="160080"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708" y="818"/>
                            <a:pt x="2833" y="49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47" name="Group 97"/>
                  <p:cNvGrpSpPr/>
                  <p:nvPr/>
                </p:nvGrpSpPr>
                <p:grpSpPr>
                  <a:xfrm>
                    <a:off x="173999" y="0"/>
                    <a:ext cx="156603" cy="375298"/>
                    <a:chOff x="0" y="0"/>
                    <a:chExt cx="156601" cy="375297"/>
                  </a:xfrm>
                </p:grpSpPr>
                <p:sp>
                  <p:nvSpPr>
                    <p:cNvPr id="145" name="Freeform 36"/>
                    <p:cNvSpPr/>
                    <p:nvPr/>
                  </p:nvSpPr>
                  <p:spPr>
                    <a:xfrm>
                      <a:off x="46399" y="0"/>
                      <a:ext cx="65822" cy="61541"/>
                    </a:xfrm>
                    <a:custGeom>
                      <a:avLst/>
                      <a:gdLst/>
                      <a:ahLst/>
                      <a:cxnLst>
                        <a:cxn ang="0">
                          <a:pos x="wd2" y="hd2"/>
                        </a:cxn>
                        <a:cxn ang="5400000">
                          <a:pos x="wd2" y="hd2"/>
                        </a:cxn>
                        <a:cxn ang="10800000">
                          <a:pos x="wd2" y="hd2"/>
                        </a:cxn>
                        <a:cxn ang="16200000">
                          <a:pos x="wd2" y="hd2"/>
                        </a:cxn>
                      </a:cxnLst>
                      <a:rect l="0" t="0" r="r" b="b"/>
                      <a:pathLst>
                        <a:path w="17023" h="17916" extrusionOk="0">
                          <a:moveTo>
                            <a:pt x="6000" y="351"/>
                          </a:moveTo>
                          <a:cubicBezTo>
                            <a:pt x="12750" y="-1739"/>
                            <a:pt x="19500" y="5926"/>
                            <a:pt x="16125" y="12196"/>
                          </a:cubicBezTo>
                          <a:cubicBezTo>
                            <a:pt x="14775" y="18467"/>
                            <a:pt x="6000" y="19861"/>
                            <a:pt x="1950" y="14984"/>
                          </a:cubicBezTo>
                          <a:cubicBezTo>
                            <a:pt x="-2100" y="10106"/>
                            <a:pt x="600" y="1745"/>
                            <a:pt x="6000" y="35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sp>
                  <p:nvSpPr>
                    <p:cNvPr id="146" name="Freeform 37"/>
                    <p:cNvSpPr/>
                    <p:nvPr/>
                  </p:nvSpPr>
                  <p:spPr>
                    <a:xfrm>
                      <a:off x="0" y="64185"/>
                      <a:ext cx="156602"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246"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269"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3895" y="3600"/>
                            <a:pt x="3895" y="3600"/>
                          </a:cubicBezTo>
                          <a:cubicBezTo>
                            <a:pt x="3541" y="5400"/>
                            <a:pt x="3895" y="7200"/>
                            <a:pt x="3895" y="9000"/>
                          </a:cubicBezTo>
                          <a:cubicBezTo>
                            <a:pt x="3895" y="9491"/>
                            <a:pt x="3187" y="10472"/>
                            <a:pt x="1416" y="10309"/>
                          </a:cubicBezTo>
                          <a:cubicBezTo>
                            <a:pt x="354" y="10309"/>
                            <a:pt x="0" y="9818"/>
                            <a:pt x="0" y="9491"/>
                          </a:cubicBezTo>
                          <a:cubicBezTo>
                            <a:pt x="0" y="7200"/>
                            <a:pt x="0" y="4909"/>
                            <a:pt x="0" y="2618"/>
                          </a:cubicBezTo>
                          <a:cubicBezTo>
                            <a:pt x="0" y="1636"/>
                            <a:pt x="708" y="818"/>
                            <a:pt x="2833" y="491"/>
                          </a:cubicBezTo>
                          <a:close/>
                        </a:path>
                      </a:pathLst>
                    </a:custGeom>
                    <a:solidFill>
                      <a:srgbClr val="E46C0A"/>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50" name="Group 98"/>
                  <p:cNvGrpSpPr/>
                  <p:nvPr/>
                </p:nvGrpSpPr>
                <p:grpSpPr>
                  <a:xfrm>
                    <a:off x="340298" y="3416"/>
                    <a:ext cx="180609" cy="377224"/>
                    <a:chOff x="0" y="0"/>
                    <a:chExt cx="180607" cy="377222"/>
                  </a:xfrm>
                </p:grpSpPr>
                <p:sp>
                  <p:nvSpPr>
                    <p:cNvPr id="148" name="Freeform 80"/>
                    <p:cNvSpPr/>
                    <p:nvPr/>
                  </p:nvSpPr>
                  <p:spPr>
                    <a:xfrm>
                      <a:off x="57348" y="0"/>
                      <a:ext cx="65597" cy="63105"/>
                    </a:xfrm>
                    <a:custGeom>
                      <a:avLst/>
                      <a:gdLst/>
                      <a:ahLst/>
                      <a:cxnLst>
                        <a:cxn ang="0">
                          <a:pos x="wd2" y="hd2"/>
                        </a:cxn>
                        <a:cxn ang="5400000">
                          <a:pos x="wd2" y="hd2"/>
                        </a:cxn>
                        <a:cxn ang="10800000">
                          <a:pos x="wd2" y="hd2"/>
                        </a:cxn>
                        <a:cxn ang="16200000">
                          <a:pos x="wd2" y="hd2"/>
                        </a:cxn>
                      </a:cxnLst>
                      <a:rect l="0" t="0" r="r" b="b"/>
                      <a:pathLst>
                        <a:path w="18507" h="17606" extrusionOk="0">
                          <a:moveTo>
                            <a:pt x="7646" y="217"/>
                          </a:moveTo>
                          <a:cubicBezTo>
                            <a:pt x="13406" y="-1177"/>
                            <a:pt x="19166" y="4397"/>
                            <a:pt x="18446" y="9971"/>
                          </a:cubicBezTo>
                          <a:cubicBezTo>
                            <a:pt x="17726" y="17636"/>
                            <a:pt x="6206" y="20423"/>
                            <a:pt x="1886" y="14152"/>
                          </a:cubicBezTo>
                          <a:cubicBezTo>
                            <a:pt x="-2434" y="9275"/>
                            <a:pt x="1166" y="1610"/>
                            <a:pt x="7646" y="21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sp>
                  <p:nvSpPr>
                    <p:cNvPr id="149" name="Freeform 81"/>
                    <p:cNvSpPr/>
                    <p:nvPr/>
                  </p:nvSpPr>
                  <p:spPr>
                    <a:xfrm>
                      <a:off x="0" y="70779"/>
                      <a:ext cx="180608" cy="306444"/>
                    </a:xfrm>
                    <a:custGeom>
                      <a:avLst/>
                      <a:gdLst/>
                      <a:ahLst/>
                      <a:cxnLst>
                        <a:cxn ang="0">
                          <a:pos x="wd2" y="hd2"/>
                        </a:cxn>
                        <a:cxn ang="5400000">
                          <a:pos x="wd2" y="hd2"/>
                        </a:cxn>
                        <a:cxn ang="10800000">
                          <a:pos x="wd2" y="hd2"/>
                        </a:cxn>
                        <a:cxn ang="16200000">
                          <a:pos x="wd2" y="hd2"/>
                        </a:cxn>
                      </a:cxnLst>
                      <a:rect l="0" t="0" r="r" b="b"/>
                      <a:pathLst>
                        <a:path w="21151" h="21154" extrusionOk="0">
                          <a:moveTo>
                            <a:pt x="4320" y="727"/>
                          </a:moveTo>
                          <a:cubicBezTo>
                            <a:pt x="6480" y="-278"/>
                            <a:pt x="9257" y="57"/>
                            <a:pt x="11726" y="57"/>
                          </a:cubicBezTo>
                          <a:cubicBezTo>
                            <a:pt x="13577" y="-111"/>
                            <a:pt x="16046" y="57"/>
                            <a:pt x="17280" y="1062"/>
                          </a:cubicBezTo>
                          <a:cubicBezTo>
                            <a:pt x="18514" y="2401"/>
                            <a:pt x="18823" y="3908"/>
                            <a:pt x="19749" y="5248"/>
                          </a:cubicBezTo>
                          <a:cubicBezTo>
                            <a:pt x="20366" y="6587"/>
                            <a:pt x="21600" y="7759"/>
                            <a:pt x="20983" y="8931"/>
                          </a:cubicBezTo>
                          <a:cubicBezTo>
                            <a:pt x="20057" y="9099"/>
                            <a:pt x="18823" y="9099"/>
                            <a:pt x="18206" y="8596"/>
                          </a:cubicBezTo>
                          <a:cubicBezTo>
                            <a:pt x="17280" y="6922"/>
                            <a:pt x="16354" y="5080"/>
                            <a:pt x="15120" y="3406"/>
                          </a:cubicBezTo>
                          <a:cubicBezTo>
                            <a:pt x="15120" y="3071"/>
                            <a:pt x="14811" y="2903"/>
                            <a:pt x="14194" y="2736"/>
                          </a:cubicBezTo>
                          <a:cubicBezTo>
                            <a:pt x="15737" y="6085"/>
                            <a:pt x="17897" y="9434"/>
                            <a:pt x="19440" y="12782"/>
                          </a:cubicBezTo>
                          <a:cubicBezTo>
                            <a:pt x="17897" y="12782"/>
                            <a:pt x="16354" y="12782"/>
                            <a:pt x="14811" y="12782"/>
                          </a:cubicBezTo>
                          <a:cubicBezTo>
                            <a:pt x="14811" y="15127"/>
                            <a:pt x="14811" y="17638"/>
                            <a:pt x="14811" y="19982"/>
                          </a:cubicBezTo>
                          <a:cubicBezTo>
                            <a:pt x="14811" y="20485"/>
                            <a:pt x="14194" y="21155"/>
                            <a:pt x="12960" y="21155"/>
                          </a:cubicBezTo>
                          <a:cubicBezTo>
                            <a:pt x="12034" y="21155"/>
                            <a:pt x="11109" y="20485"/>
                            <a:pt x="11417" y="19982"/>
                          </a:cubicBezTo>
                          <a:cubicBezTo>
                            <a:pt x="11109" y="17638"/>
                            <a:pt x="11417" y="15127"/>
                            <a:pt x="11109" y="12782"/>
                          </a:cubicBezTo>
                          <a:cubicBezTo>
                            <a:pt x="11109" y="12782"/>
                            <a:pt x="10491" y="12782"/>
                            <a:pt x="10183" y="12782"/>
                          </a:cubicBezTo>
                          <a:cubicBezTo>
                            <a:pt x="10183" y="15294"/>
                            <a:pt x="10183" y="17806"/>
                            <a:pt x="10183" y="20317"/>
                          </a:cubicBezTo>
                          <a:cubicBezTo>
                            <a:pt x="9874" y="21322"/>
                            <a:pt x="6789" y="21322"/>
                            <a:pt x="6789" y="20317"/>
                          </a:cubicBezTo>
                          <a:cubicBezTo>
                            <a:pt x="6480" y="17806"/>
                            <a:pt x="6789" y="15294"/>
                            <a:pt x="6480" y="12782"/>
                          </a:cubicBezTo>
                          <a:cubicBezTo>
                            <a:pt x="4937" y="12782"/>
                            <a:pt x="3394" y="12782"/>
                            <a:pt x="1851" y="12782"/>
                          </a:cubicBezTo>
                          <a:cubicBezTo>
                            <a:pt x="3394" y="9434"/>
                            <a:pt x="5246" y="6252"/>
                            <a:pt x="6480" y="2903"/>
                          </a:cubicBezTo>
                          <a:cubicBezTo>
                            <a:pt x="6480" y="2903"/>
                            <a:pt x="6171" y="3071"/>
                            <a:pt x="5863" y="3071"/>
                          </a:cubicBezTo>
                          <a:cubicBezTo>
                            <a:pt x="4629" y="4913"/>
                            <a:pt x="4011" y="6755"/>
                            <a:pt x="2777" y="8596"/>
                          </a:cubicBezTo>
                          <a:cubicBezTo>
                            <a:pt x="2469" y="9266"/>
                            <a:pt x="0" y="9266"/>
                            <a:pt x="0" y="8429"/>
                          </a:cubicBezTo>
                          <a:cubicBezTo>
                            <a:pt x="0" y="7089"/>
                            <a:pt x="1234" y="5750"/>
                            <a:pt x="1851" y="4410"/>
                          </a:cubicBezTo>
                          <a:cubicBezTo>
                            <a:pt x="2469" y="3238"/>
                            <a:pt x="2777" y="1731"/>
                            <a:pt x="4320" y="72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grpSp>
            </p:grpSp>
            <p:grpSp>
              <p:nvGrpSpPr>
                <p:cNvPr id="154" name="Group 86"/>
                <p:cNvGrpSpPr/>
                <p:nvPr/>
              </p:nvGrpSpPr>
              <p:grpSpPr>
                <a:xfrm>
                  <a:off x="546361" y="1470"/>
                  <a:ext cx="178890" cy="377223"/>
                  <a:chOff x="0" y="0"/>
                  <a:chExt cx="178888" cy="377222"/>
                </a:xfrm>
              </p:grpSpPr>
              <p:sp>
                <p:nvSpPr>
                  <p:cNvPr id="152" name="Freeform 84"/>
                  <p:cNvSpPr/>
                  <p:nvPr/>
                </p:nvSpPr>
                <p:spPr>
                  <a:xfrm>
                    <a:off x="54436" y="0"/>
                    <a:ext cx="66409" cy="63105"/>
                  </a:xfrm>
                  <a:custGeom>
                    <a:avLst/>
                    <a:gdLst/>
                    <a:ahLst/>
                    <a:cxnLst>
                      <a:cxn ang="0">
                        <a:pos x="wd2" y="hd2"/>
                      </a:cxn>
                      <a:cxn ang="5400000">
                        <a:pos x="wd2" y="hd2"/>
                      </a:cxn>
                      <a:cxn ang="10800000">
                        <a:pos x="wd2" y="hd2"/>
                      </a:cxn>
                      <a:cxn ang="16200000">
                        <a:pos x="wd2" y="hd2"/>
                      </a:cxn>
                    </a:cxnLst>
                    <a:rect l="0" t="0" r="r" b="b"/>
                    <a:pathLst>
                      <a:path w="17921" h="17606" extrusionOk="0">
                        <a:moveTo>
                          <a:pt x="7273" y="217"/>
                        </a:moveTo>
                        <a:cubicBezTo>
                          <a:pt x="12847" y="-1177"/>
                          <a:pt x="19118" y="4397"/>
                          <a:pt x="17724" y="9971"/>
                        </a:cubicBezTo>
                        <a:cubicBezTo>
                          <a:pt x="17028" y="17636"/>
                          <a:pt x="5879" y="20423"/>
                          <a:pt x="1699" y="14152"/>
                        </a:cubicBezTo>
                        <a:cubicBezTo>
                          <a:pt x="-2482" y="9275"/>
                          <a:pt x="1699" y="1610"/>
                          <a:pt x="7273" y="21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sp>
                <p:nvSpPr>
                  <p:cNvPr id="153" name="Freeform 85"/>
                  <p:cNvSpPr/>
                  <p:nvPr/>
                </p:nvSpPr>
                <p:spPr>
                  <a:xfrm>
                    <a:off x="0" y="70779"/>
                    <a:ext cx="178889" cy="306444"/>
                  </a:xfrm>
                  <a:custGeom>
                    <a:avLst/>
                    <a:gdLst/>
                    <a:ahLst/>
                    <a:cxnLst>
                      <a:cxn ang="0">
                        <a:pos x="wd2" y="hd2"/>
                      </a:cxn>
                      <a:cxn ang="5400000">
                        <a:pos x="wd2" y="hd2"/>
                      </a:cxn>
                      <a:cxn ang="10800000">
                        <a:pos x="wd2" y="hd2"/>
                      </a:cxn>
                      <a:cxn ang="16200000">
                        <a:pos x="wd2" y="hd2"/>
                      </a:cxn>
                    </a:cxnLst>
                    <a:rect l="0" t="0" r="r" b="b"/>
                    <a:pathLst>
                      <a:path w="21353" h="21154" extrusionOk="0">
                        <a:moveTo>
                          <a:pt x="4629" y="727"/>
                        </a:moveTo>
                        <a:cubicBezTo>
                          <a:pt x="6480" y="-278"/>
                          <a:pt x="9257" y="57"/>
                          <a:pt x="11726" y="57"/>
                        </a:cubicBezTo>
                        <a:cubicBezTo>
                          <a:pt x="13886" y="-111"/>
                          <a:pt x="16046" y="57"/>
                          <a:pt x="17280" y="1062"/>
                        </a:cubicBezTo>
                        <a:cubicBezTo>
                          <a:pt x="18823" y="2401"/>
                          <a:pt x="19131" y="3908"/>
                          <a:pt x="20057" y="5248"/>
                        </a:cubicBezTo>
                        <a:cubicBezTo>
                          <a:pt x="20674" y="6587"/>
                          <a:pt x="21600" y="7759"/>
                          <a:pt x="21291" y="8931"/>
                        </a:cubicBezTo>
                        <a:cubicBezTo>
                          <a:pt x="20057" y="9099"/>
                          <a:pt x="18823" y="9099"/>
                          <a:pt x="18514" y="8596"/>
                        </a:cubicBezTo>
                        <a:cubicBezTo>
                          <a:pt x="17280" y="6922"/>
                          <a:pt x="16354" y="5080"/>
                          <a:pt x="15429" y="3406"/>
                        </a:cubicBezTo>
                        <a:cubicBezTo>
                          <a:pt x="15120" y="3071"/>
                          <a:pt x="14811" y="2903"/>
                          <a:pt x="14503" y="2736"/>
                        </a:cubicBezTo>
                        <a:cubicBezTo>
                          <a:pt x="16046" y="6085"/>
                          <a:pt x="17897" y="9434"/>
                          <a:pt x="19749" y="12782"/>
                        </a:cubicBezTo>
                        <a:cubicBezTo>
                          <a:pt x="18206" y="12782"/>
                          <a:pt x="16663" y="12782"/>
                          <a:pt x="15120" y="12782"/>
                        </a:cubicBezTo>
                        <a:cubicBezTo>
                          <a:pt x="14811" y="15127"/>
                          <a:pt x="15120" y="17638"/>
                          <a:pt x="15120" y="19982"/>
                        </a:cubicBezTo>
                        <a:cubicBezTo>
                          <a:pt x="15120" y="20485"/>
                          <a:pt x="14194" y="21155"/>
                          <a:pt x="13269" y="21155"/>
                        </a:cubicBezTo>
                        <a:cubicBezTo>
                          <a:pt x="12034" y="21155"/>
                          <a:pt x="11417" y="20485"/>
                          <a:pt x="11417" y="19982"/>
                        </a:cubicBezTo>
                        <a:cubicBezTo>
                          <a:pt x="11417" y="17638"/>
                          <a:pt x="11417" y="15127"/>
                          <a:pt x="11417" y="12782"/>
                        </a:cubicBezTo>
                        <a:cubicBezTo>
                          <a:pt x="11109" y="12782"/>
                          <a:pt x="10491" y="12782"/>
                          <a:pt x="10183" y="12782"/>
                        </a:cubicBezTo>
                        <a:cubicBezTo>
                          <a:pt x="10183" y="15294"/>
                          <a:pt x="10491" y="17806"/>
                          <a:pt x="10183" y="20317"/>
                        </a:cubicBezTo>
                        <a:cubicBezTo>
                          <a:pt x="10183" y="21322"/>
                          <a:pt x="7097" y="21322"/>
                          <a:pt x="6789" y="20317"/>
                        </a:cubicBezTo>
                        <a:cubicBezTo>
                          <a:pt x="6789" y="17806"/>
                          <a:pt x="6789" y="15294"/>
                          <a:pt x="6789" y="12782"/>
                        </a:cubicBezTo>
                        <a:cubicBezTo>
                          <a:pt x="5246" y="12782"/>
                          <a:pt x="3703" y="12782"/>
                          <a:pt x="2160" y="12782"/>
                        </a:cubicBezTo>
                        <a:cubicBezTo>
                          <a:pt x="3703" y="9434"/>
                          <a:pt x="5246" y="6252"/>
                          <a:pt x="6789" y="2903"/>
                        </a:cubicBezTo>
                        <a:cubicBezTo>
                          <a:pt x="6480" y="2903"/>
                          <a:pt x="6171" y="3071"/>
                          <a:pt x="5863" y="3071"/>
                        </a:cubicBezTo>
                        <a:cubicBezTo>
                          <a:pt x="4937" y="4913"/>
                          <a:pt x="4011" y="6755"/>
                          <a:pt x="3086" y="8596"/>
                        </a:cubicBezTo>
                        <a:cubicBezTo>
                          <a:pt x="2777" y="9266"/>
                          <a:pt x="0" y="9266"/>
                          <a:pt x="0" y="8429"/>
                        </a:cubicBezTo>
                        <a:cubicBezTo>
                          <a:pt x="309" y="7089"/>
                          <a:pt x="1234" y="5750"/>
                          <a:pt x="1851" y="4410"/>
                        </a:cubicBezTo>
                        <a:cubicBezTo>
                          <a:pt x="2777" y="3238"/>
                          <a:pt x="2777" y="1731"/>
                          <a:pt x="4629" y="727"/>
                        </a:cubicBezTo>
                        <a:close/>
                      </a:path>
                    </a:pathLst>
                  </a:custGeom>
                  <a:solidFill>
                    <a:srgbClr val="376092"/>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61" name="Group 87"/>
                <p:cNvGrpSpPr/>
                <p:nvPr/>
              </p:nvGrpSpPr>
              <p:grpSpPr>
                <a:xfrm>
                  <a:off x="748944" y="-1"/>
                  <a:ext cx="330602" cy="375299"/>
                  <a:chOff x="0" y="0"/>
                  <a:chExt cx="330601" cy="375297"/>
                </a:xfrm>
              </p:grpSpPr>
              <p:grpSp>
                <p:nvGrpSpPr>
                  <p:cNvPr id="157" name="Group 88"/>
                  <p:cNvGrpSpPr/>
                  <p:nvPr/>
                </p:nvGrpSpPr>
                <p:grpSpPr>
                  <a:xfrm>
                    <a:off x="170521" y="0"/>
                    <a:ext cx="160081" cy="375298"/>
                    <a:chOff x="0" y="0"/>
                    <a:chExt cx="160079" cy="375297"/>
                  </a:xfrm>
                </p:grpSpPr>
                <p:sp>
                  <p:nvSpPr>
                    <p:cNvPr id="155" name="Freeform 32"/>
                    <p:cNvSpPr/>
                    <p:nvPr/>
                  </p:nvSpPr>
                  <p:spPr>
                    <a:xfrm>
                      <a:off x="46492"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sp>
                  <p:nvSpPr>
                    <p:cNvPr id="156" name="Freeform 33"/>
                    <p:cNvSpPr/>
                    <p:nvPr/>
                  </p:nvSpPr>
                  <p:spPr>
                    <a:xfrm>
                      <a:off x="0" y="64185"/>
                      <a:ext cx="160080"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19830" y="10309"/>
                          </a:cubicBezTo>
                          <a:cubicBezTo>
                            <a:pt x="18413"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9915" y="20127"/>
                            <a:pt x="9561" y="20781"/>
                          </a:cubicBezTo>
                          <a:cubicBezTo>
                            <a:pt x="7790"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708" y="818"/>
                            <a:pt x="2833" y="49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grpSp>
              <p:grpSp>
                <p:nvGrpSpPr>
                  <p:cNvPr id="160" name="Group 89"/>
                  <p:cNvGrpSpPr/>
                  <p:nvPr/>
                </p:nvGrpSpPr>
                <p:grpSpPr>
                  <a:xfrm>
                    <a:off x="-1" y="0"/>
                    <a:ext cx="156603" cy="375298"/>
                    <a:chOff x="0" y="0"/>
                    <a:chExt cx="156601" cy="375297"/>
                  </a:xfrm>
                </p:grpSpPr>
                <p:sp>
                  <p:nvSpPr>
                    <p:cNvPr id="158" name="Freeform 34"/>
                    <p:cNvSpPr/>
                    <p:nvPr/>
                  </p:nvSpPr>
                  <p:spPr>
                    <a:xfrm>
                      <a:off x="46494" y="0"/>
                      <a:ext cx="67234" cy="61541"/>
                    </a:xfrm>
                    <a:custGeom>
                      <a:avLst/>
                      <a:gdLst/>
                      <a:ahLst/>
                      <a:cxnLst>
                        <a:cxn ang="0">
                          <a:pos x="wd2" y="hd2"/>
                        </a:cxn>
                        <a:cxn ang="5400000">
                          <a:pos x="wd2" y="hd2"/>
                        </a:cxn>
                        <a:cxn ang="10800000">
                          <a:pos x="wd2" y="hd2"/>
                        </a:cxn>
                        <a:cxn ang="16200000">
                          <a:pos x="wd2" y="hd2"/>
                        </a:cxn>
                      </a:cxnLst>
                      <a:rect l="0" t="0" r="r" b="b"/>
                      <a:pathLst>
                        <a:path w="17388" h="17916" extrusionOk="0">
                          <a:moveTo>
                            <a:pt x="6651" y="351"/>
                          </a:moveTo>
                          <a:cubicBezTo>
                            <a:pt x="12726" y="-1739"/>
                            <a:pt x="19476" y="5926"/>
                            <a:pt x="16776" y="12196"/>
                          </a:cubicBezTo>
                          <a:cubicBezTo>
                            <a:pt x="14751" y="18467"/>
                            <a:pt x="5976" y="19861"/>
                            <a:pt x="1926" y="14984"/>
                          </a:cubicBezTo>
                          <a:cubicBezTo>
                            <a:pt x="-2124" y="10106"/>
                            <a:pt x="576" y="1745"/>
                            <a:pt x="6651" y="35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sp>
                  <p:nvSpPr>
                    <p:cNvPr id="159" name="Freeform 35"/>
                    <p:cNvSpPr/>
                    <p:nvPr/>
                  </p:nvSpPr>
                  <p:spPr>
                    <a:xfrm>
                      <a:off x="0" y="64185"/>
                      <a:ext cx="156602" cy="311113"/>
                    </a:xfrm>
                    <a:custGeom>
                      <a:avLst/>
                      <a:gdLst/>
                      <a:ahLst/>
                      <a:cxnLst>
                        <a:cxn ang="0">
                          <a:pos x="wd2" y="hd2"/>
                        </a:cxn>
                        <a:cxn ang="5400000">
                          <a:pos x="wd2" y="hd2"/>
                        </a:cxn>
                        <a:cxn ang="10800000">
                          <a:pos x="wd2" y="hd2"/>
                        </a:cxn>
                        <a:cxn ang="16200000">
                          <a:pos x="wd2" y="hd2"/>
                        </a:cxn>
                      </a:cxnLst>
                      <a:rect l="0" t="0" r="r" b="b"/>
                      <a:pathLst>
                        <a:path w="21600" h="21043" extrusionOk="0">
                          <a:moveTo>
                            <a:pt x="2833" y="491"/>
                          </a:moveTo>
                          <a:cubicBezTo>
                            <a:pt x="5666" y="-164"/>
                            <a:pt x="8852" y="163"/>
                            <a:pt x="12039" y="0"/>
                          </a:cubicBezTo>
                          <a:cubicBezTo>
                            <a:pt x="14518" y="163"/>
                            <a:pt x="17705" y="-164"/>
                            <a:pt x="19830" y="818"/>
                          </a:cubicBezTo>
                          <a:cubicBezTo>
                            <a:pt x="21600" y="1309"/>
                            <a:pt x="21600" y="2454"/>
                            <a:pt x="21600" y="3272"/>
                          </a:cubicBezTo>
                          <a:cubicBezTo>
                            <a:pt x="21600" y="5236"/>
                            <a:pt x="21600" y="7200"/>
                            <a:pt x="21600" y="9163"/>
                          </a:cubicBezTo>
                          <a:cubicBezTo>
                            <a:pt x="21600" y="9654"/>
                            <a:pt x="21246" y="10309"/>
                            <a:pt x="20184" y="10309"/>
                          </a:cubicBezTo>
                          <a:cubicBezTo>
                            <a:pt x="18767" y="10472"/>
                            <a:pt x="17705" y="9818"/>
                            <a:pt x="17705" y="9163"/>
                          </a:cubicBezTo>
                          <a:cubicBezTo>
                            <a:pt x="17705" y="7363"/>
                            <a:pt x="17705" y="5400"/>
                            <a:pt x="17705" y="3436"/>
                          </a:cubicBezTo>
                          <a:cubicBezTo>
                            <a:pt x="17351" y="3436"/>
                            <a:pt x="16643" y="3436"/>
                            <a:pt x="16289" y="3436"/>
                          </a:cubicBezTo>
                          <a:cubicBezTo>
                            <a:pt x="16289" y="9000"/>
                            <a:pt x="16289" y="14400"/>
                            <a:pt x="16289" y="19963"/>
                          </a:cubicBezTo>
                          <a:cubicBezTo>
                            <a:pt x="16643" y="21272"/>
                            <a:pt x="11685" y="21436"/>
                            <a:pt x="11331" y="20127"/>
                          </a:cubicBezTo>
                          <a:cubicBezTo>
                            <a:pt x="11331" y="16854"/>
                            <a:pt x="11331" y="13581"/>
                            <a:pt x="11331" y="10309"/>
                          </a:cubicBezTo>
                          <a:cubicBezTo>
                            <a:pt x="10977" y="10309"/>
                            <a:pt x="10623" y="10309"/>
                            <a:pt x="10269" y="10309"/>
                          </a:cubicBezTo>
                          <a:cubicBezTo>
                            <a:pt x="10269" y="13091"/>
                            <a:pt x="10269" y="16036"/>
                            <a:pt x="10269" y="18818"/>
                          </a:cubicBezTo>
                          <a:cubicBezTo>
                            <a:pt x="10269" y="19472"/>
                            <a:pt x="10269" y="20127"/>
                            <a:pt x="9561" y="20781"/>
                          </a:cubicBezTo>
                          <a:cubicBezTo>
                            <a:pt x="8144" y="21272"/>
                            <a:pt x="4957" y="21109"/>
                            <a:pt x="4957" y="19963"/>
                          </a:cubicBezTo>
                          <a:cubicBezTo>
                            <a:pt x="4957" y="14400"/>
                            <a:pt x="4957" y="9000"/>
                            <a:pt x="4957" y="3600"/>
                          </a:cubicBezTo>
                          <a:cubicBezTo>
                            <a:pt x="4603" y="3600"/>
                            <a:pt x="4249" y="3600"/>
                            <a:pt x="3895" y="3600"/>
                          </a:cubicBezTo>
                          <a:cubicBezTo>
                            <a:pt x="3895" y="5400"/>
                            <a:pt x="3895" y="7200"/>
                            <a:pt x="3895" y="9000"/>
                          </a:cubicBezTo>
                          <a:cubicBezTo>
                            <a:pt x="3895" y="9491"/>
                            <a:pt x="3187" y="10472"/>
                            <a:pt x="1416" y="10309"/>
                          </a:cubicBezTo>
                          <a:cubicBezTo>
                            <a:pt x="708" y="10309"/>
                            <a:pt x="0" y="9818"/>
                            <a:pt x="0" y="9491"/>
                          </a:cubicBezTo>
                          <a:cubicBezTo>
                            <a:pt x="0" y="7200"/>
                            <a:pt x="0" y="4909"/>
                            <a:pt x="0" y="2618"/>
                          </a:cubicBezTo>
                          <a:cubicBezTo>
                            <a:pt x="0" y="1636"/>
                            <a:pt x="1062" y="818"/>
                            <a:pt x="2833" y="491"/>
                          </a:cubicBezTo>
                          <a:close/>
                        </a:path>
                      </a:pathLst>
                    </a:custGeom>
                    <a:solidFill>
                      <a:srgbClr val="FFC000"/>
                    </a:solidFill>
                    <a:ln w="12700" cap="flat">
                      <a:noFill/>
                      <a:miter lim="400000"/>
                    </a:ln>
                    <a:effectLst/>
                  </p:spPr>
                  <p:txBody>
                    <a:bodyPr wrap="square" lIns="45719" tIns="45719" rIns="45719" bIns="45719" numCol="1" anchor="t">
                      <a:noAutofit/>
                    </a:bodyPr>
                    <a:lstStyle/>
                    <a:p>
                      <a:pPr>
                        <a:defRPr b="1"/>
                      </a:pPr>
                      <a:endParaRPr dirty="0"/>
                    </a:p>
                  </p:txBody>
                </p:sp>
              </p:grpSp>
            </p:grpSp>
          </p:grpSp>
          <p:grpSp>
            <p:nvGrpSpPr>
              <p:cNvPr id="168" name="Group 81"/>
              <p:cNvGrpSpPr/>
              <p:nvPr/>
            </p:nvGrpSpPr>
            <p:grpSpPr>
              <a:xfrm>
                <a:off x="49463" y="449717"/>
                <a:ext cx="1030085" cy="383797"/>
                <a:chOff x="-1" y="0"/>
                <a:chExt cx="1030083" cy="383796"/>
              </a:xfrm>
            </p:grpSpPr>
            <p:grpSp>
              <p:nvGrpSpPr>
                <p:cNvPr id="165" name="Rectangle 126"/>
                <p:cNvGrpSpPr/>
                <p:nvPr/>
              </p:nvGrpSpPr>
              <p:grpSpPr>
                <a:xfrm>
                  <a:off x="0" y="78409"/>
                  <a:ext cx="1030082" cy="276996"/>
                  <a:chOff x="0" y="0"/>
                  <a:chExt cx="1030081" cy="276995"/>
                </a:xfrm>
              </p:grpSpPr>
              <p:sp>
                <p:nvSpPr>
                  <p:cNvPr id="163" name="Rectangle"/>
                  <p:cNvSpPr/>
                  <p:nvPr/>
                </p:nvSpPr>
                <p:spPr>
                  <a:xfrm>
                    <a:off x="0" y="0"/>
                    <a:ext cx="1030081" cy="224332"/>
                  </a:xfrm>
                  <a:prstGeom prst="rect">
                    <a:avLst/>
                  </a:prstGeom>
                  <a:solidFill>
                    <a:srgbClr val="8A8A8A"/>
                  </a:solidFill>
                  <a:ln w="12700" cap="flat">
                    <a:noFill/>
                    <a:miter lim="400000"/>
                  </a:ln>
                  <a:effectLst/>
                </p:spPr>
                <p:txBody>
                  <a:bodyPr wrap="square" lIns="45719" tIns="45719" rIns="45719" bIns="45719" numCol="1" anchor="t">
                    <a:noAutofit/>
                  </a:bodyPr>
                  <a:lstStyle/>
                  <a:p>
                    <a:pPr algn="ctr">
                      <a:defRPr sz="1200" b="1">
                        <a:solidFill>
                          <a:srgbClr val="FFFFFF"/>
                        </a:solidFill>
                      </a:defRPr>
                    </a:pPr>
                    <a:endParaRPr dirty="0"/>
                  </a:p>
                </p:txBody>
              </p:sp>
              <p:sp>
                <p:nvSpPr>
                  <p:cNvPr id="164" name="167,900"/>
                  <p:cNvSpPr txBox="1"/>
                  <p:nvPr/>
                </p:nvSpPr>
                <p:spPr>
                  <a:xfrm>
                    <a:off x="0" y="0"/>
                    <a:ext cx="1030081" cy="276995"/>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lvl1pPr algn="ctr">
                      <a:defRPr sz="1200" b="1">
                        <a:solidFill>
                          <a:srgbClr val="FFFFFF"/>
                        </a:solidFill>
                      </a:defRPr>
                    </a:lvl1pPr>
                  </a:lstStyle>
                  <a:p>
                    <a:r>
                      <a:rPr dirty="0"/>
                      <a:t>1</a:t>
                    </a:r>
                    <a:r>
                      <a:rPr lang="en-US" dirty="0"/>
                      <a:t>71,5</a:t>
                    </a:r>
                    <a:r>
                      <a:rPr dirty="0"/>
                      <a:t>00</a:t>
                    </a:r>
                  </a:p>
                </p:txBody>
              </p:sp>
            </p:grpSp>
            <p:sp>
              <p:nvSpPr>
                <p:cNvPr id="166" name="Rectangle 127"/>
                <p:cNvSpPr/>
                <p:nvPr/>
              </p:nvSpPr>
              <p:spPr>
                <a:xfrm>
                  <a:off x="-1" y="298970"/>
                  <a:ext cx="1030082" cy="84826"/>
                </a:xfrm>
                <a:prstGeom prst="rect">
                  <a:avLst/>
                </a:prstGeom>
                <a:solidFill>
                  <a:srgbClr val="8A8A8A"/>
                </a:solidFill>
                <a:ln w="12700" cap="flat">
                  <a:noFill/>
                  <a:miter lim="400000"/>
                </a:ln>
                <a:effectLst/>
              </p:spPr>
              <p:txBody>
                <a:bodyPr wrap="square" lIns="45719" tIns="45719" rIns="45719" bIns="45719" numCol="1" anchor="t">
                  <a:noAutofit/>
                </a:bodyPr>
                <a:lstStyle/>
                <a:p>
                  <a:pPr>
                    <a:defRPr sz="1400" b="1"/>
                  </a:pPr>
                  <a:endParaRPr dirty="0"/>
                </a:p>
              </p:txBody>
            </p:sp>
            <p:sp>
              <p:nvSpPr>
                <p:cNvPr id="167" name="Freeform 128"/>
                <p:cNvSpPr/>
                <p:nvPr/>
              </p:nvSpPr>
              <p:spPr>
                <a:xfrm>
                  <a:off x="386281" y="0"/>
                  <a:ext cx="257521" cy="784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rgbClr val="8A8A8A"/>
                </a:solidFill>
                <a:ln w="12700" cap="flat">
                  <a:noFill/>
                  <a:miter lim="400000"/>
                </a:ln>
                <a:effectLst/>
              </p:spPr>
              <p:txBody>
                <a:bodyPr wrap="square" lIns="45719" tIns="45719" rIns="45719" bIns="45719" numCol="1" anchor="t">
                  <a:noAutofit/>
                </a:bodyPr>
                <a:lstStyle/>
                <a:p>
                  <a:pPr>
                    <a:defRPr sz="1400" b="1"/>
                  </a:pPr>
                  <a:endParaRPr dirty="0"/>
                </a:p>
              </p:txBody>
            </p:sp>
          </p:grpSp>
        </p:grpSp>
      </p:grpSp>
      <p:sp>
        <p:nvSpPr>
          <p:cNvPr id="171" name="Rectangle 24"/>
          <p:cNvSpPr txBox="1"/>
          <p:nvPr/>
        </p:nvSpPr>
        <p:spPr>
          <a:xfrm>
            <a:off x="1162361" y="7259947"/>
            <a:ext cx="5452688" cy="38042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lnSpc>
                <a:spcPts val="2400"/>
              </a:lnSpc>
              <a:tabLst>
                <a:tab pos="25400" algn="l"/>
                <a:tab pos="38100" algn="l"/>
                <a:tab pos="88900" algn="l"/>
                <a:tab pos="1587500" algn="l"/>
              </a:tabLst>
              <a:defRPr sz="1600" b="1">
                <a:solidFill>
                  <a:srgbClr val="2A3E92"/>
                </a:solidFill>
              </a:defRPr>
            </a:lvl1pPr>
          </a:lstStyle>
          <a:p>
            <a:r>
              <a:rPr dirty="0">
                <a:solidFill>
                  <a:schemeClr val="accent5">
                    <a:lumMod val="50000"/>
                  </a:schemeClr>
                </a:solidFill>
              </a:rPr>
              <a:t>VERDUGO REGION LABOR FORCE (RESIDENTS)</a:t>
            </a:r>
          </a:p>
        </p:txBody>
      </p:sp>
      <p:sp>
        <p:nvSpPr>
          <p:cNvPr id="172" name="Rectangle 125"/>
          <p:cNvSpPr txBox="1"/>
          <p:nvPr/>
        </p:nvSpPr>
        <p:spPr>
          <a:xfrm>
            <a:off x="369930" y="8763000"/>
            <a:ext cx="7115662"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just">
              <a:tabLst>
                <a:tab pos="25400" algn="l"/>
                <a:tab pos="38100" algn="l"/>
                <a:tab pos="88900" algn="l"/>
                <a:tab pos="1587500" algn="l"/>
              </a:tabLst>
              <a:defRPr sz="1200"/>
            </a:lvl1pPr>
          </a:lstStyle>
          <a:p>
            <a:r>
              <a:rPr dirty="0"/>
              <a:t>Labor force numbers are based on EDD estimates of the number of residents who earned at least $1 during the reporting period. These residents may be working outside of the Verdugo Consortium. The total Verdugo labor force as of</a:t>
            </a:r>
            <a:r>
              <a:rPr lang="en-US" dirty="0"/>
              <a:t> July 2024 </a:t>
            </a:r>
            <a:r>
              <a:rPr dirty="0"/>
              <a:t>is </a:t>
            </a:r>
            <a:r>
              <a:rPr lang="en-US" dirty="0"/>
              <a:t>171,500</a:t>
            </a:r>
            <a:r>
              <a:rPr dirty="0"/>
              <a:t>.</a:t>
            </a:r>
          </a:p>
        </p:txBody>
      </p:sp>
      <p:sp>
        <p:nvSpPr>
          <p:cNvPr id="173" name="Rectangle 3"/>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174" name="TextBox 1"/>
          <p:cNvSpPr txBox="1"/>
          <p:nvPr/>
        </p:nvSpPr>
        <p:spPr>
          <a:xfrm>
            <a:off x="134468" y="4477294"/>
            <a:ext cx="7420713" cy="5343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ctr">
              <a:lnSpc>
                <a:spcPts val="2200"/>
              </a:lnSpc>
              <a:defRPr sz="1600" b="1">
                <a:solidFill>
                  <a:srgbClr val="2A3E92"/>
                </a:solidFill>
              </a:defRPr>
            </a:lvl1pPr>
          </a:lstStyle>
          <a:p>
            <a:r>
              <a:rPr dirty="0">
                <a:solidFill>
                  <a:schemeClr val="accent5">
                    <a:lumMod val="50000"/>
                  </a:schemeClr>
                </a:solidFill>
              </a:rPr>
              <a:t>UNEMPLOYMENT RATES COMPARISON</a:t>
            </a:r>
            <a:endParaRPr lang="en-US" dirty="0">
              <a:solidFill>
                <a:schemeClr val="accent5">
                  <a:lumMod val="50000"/>
                </a:schemeClr>
              </a:solidFill>
            </a:endParaRPr>
          </a:p>
          <a:p>
            <a:r>
              <a:rPr lang="en-US" sz="1200" b="1" dirty="0">
                <a:solidFill>
                  <a:schemeClr val="tx1"/>
                </a:solidFill>
              </a:rPr>
              <a:t>The unemployment rate </a:t>
            </a:r>
            <a:r>
              <a:rPr lang="en-US" sz="1200" dirty="0">
                <a:solidFill>
                  <a:schemeClr val="tx1"/>
                </a:solidFill>
              </a:rPr>
              <a:t>de</a:t>
            </a:r>
            <a:r>
              <a:rPr lang="en-US" sz="1200" b="1" dirty="0">
                <a:solidFill>
                  <a:schemeClr val="tx1"/>
                </a:solidFill>
              </a:rPr>
              <a:t>creased in the Verdugo Region and LA County. </a:t>
            </a:r>
            <a:endParaRPr lang="en-US" sz="1000" dirty="0">
              <a:solidFill>
                <a:schemeClr val="tx1"/>
              </a:solidFill>
            </a:endParaRPr>
          </a:p>
        </p:txBody>
      </p:sp>
      <p:pic>
        <p:nvPicPr>
          <p:cNvPr id="1028" name="Picture 4" descr="https://home/Home/ShowImage?id=772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3110" y="7715987"/>
            <a:ext cx="558943" cy="5589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Chart 1">
            <a:extLst>
              <a:ext uri="{FF2B5EF4-FFF2-40B4-BE49-F238E27FC236}">
                <a16:creationId xmlns:a16="http://schemas.microsoft.com/office/drawing/2014/main" id="{1239D0F0-4424-4B1D-A62F-4F10BBB20A20}"/>
              </a:ext>
            </a:extLst>
          </p:cNvPr>
          <p:cNvGraphicFramePr>
            <a:graphicFrameLocks/>
          </p:cNvGraphicFramePr>
          <p:nvPr>
            <p:extLst>
              <p:ext uri="{D42A27DB-BD31-4B8C-83A1-F6EECF244321}">
                <p14:modId xmlns:p14="http://schemas.microsoft.com/office/powerpoint/2010/main" val="2797452111"/>
              </p:ext>
            </p:extLst>
          </p:nvPr>
        </p:nvGraphicFramePr>
        <p:xfrm>
          <a:off x="116440" y="4750292"/>
          <a:ext cx="7485533" cy="260165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 name="Chart 3">
            <a:extLst>
              <a:ext uri="{FF2B5EF4-FFF2-40B4-BE49-F238E27FC236}">
                <a16:creationId xmlns:a16="http://schemas.microsoft.com/office/drawing/2014/main" id="{F6B9EB00-7B8B-4F23-B842-309D3807B6A1}"/>
              </a:ext>
            </a:extLst>
          </p:cNvPr>
          <p:cNvGraphicFramePr>
            <a:graphicFrameLocks/>
          </p:cNvGraphicFramePr>
          <p:nvPr>
            <p:extLst>
              <p:ext uri="{D42A27DB-BD31-4B8C-83A1-F6EECF244321}">
                <p14:modId xmlns:p14="http://schemas.microsoft.com/office/powerpoint/2010/main" val="1156482319"/>
              </p:ext>
            </p:extLst>
          </p:nvPr>
        </p:nvGraphicFramePr>
        <p:xfrm>
          <a:off x="228950" y="1924590"/>
          <a:ext cx="4879392" cy="2298495"/>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Freeform 3"/>
          <p:cNvSpPr/>
          <p:nvPr/>
        </p:nvSpPr>
        <p:spPr>
          <a:xfrm>
            <a:off x="215899" y="7223721"/>
            <a:ext cx="3041461" cy="2015529"/>
          </a:xfrm>
          <a:prstGeom prst="rect">
            <a:avLst/>
          </a:pr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81"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82"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83"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84"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85"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186"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87" name="TextBox 1"/>
          <p:cNvSpPr txBox="1"/>
          <p:nvPr/>
        </p:nvSpPr>
        <p:spPr>
          <a:xfrm>
            <a:off x="292100" y="9626600"/>
            <a:ext cx="127000" cy="232195"/>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2</a:t>
            </a:r>
          </a:p>
        </p:txBody>
      </p:sp>
      <p:sp>
        <p:nvSpPr>
          <p:cNvPr id="188" name="Rectangle 18"/>
          <p:cNvSpPr txBox="1"/>
          <p:nvPr/>
        </p:nvSpPr>
        <p:spPr>
          <a:xfrm>
            <a:off x="351850" y="6989275"/>
            <a:ext cx="7204651" cy="244682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tabLst>
                <a:tab pos="317500" algn="l"/>
                <a:tab pos="3060700" algn="l"/>
                <a:tab pos="3670300" algn="l"/>
              </a:tabLst>
            </a:pPr>
            <a:r>
              <a:rPr lang="en-US" altLang="zh-CN" sz="1200" dirty="0"/>
              <a:t>Number of employments in the Verdugo Consortium is determined by their industry sector when selecting the North American Industry Classiﬁcation System (NAICS) code when businesses register with Dun &amp; Bradstreet.</a:t>
            </a:r>
          </a:p>
          <a:p>
            <a:pPr algn="just">
              <a:tabLst>
                <a:tab pos="317500" algn="l"/>
                <a:tab pos="3060700" algn="l"/>
                <a:tab pos="3670300" algn="l"/>
              </a:tabLst>
            </a:pPr>
            <a:r>
              <a:rPr lang="en-US" altLang="zh-CN" sz="1200" dirty="0"/>
              <a:t> </a:t>
            </a:r>
            <a:br>
              <a:rPr lang="en-US" altLang="zh-CN" sz="1200" dirty="0"/>
            </a:br>
            <a:r>
              <a:rPr lang="en-US" altLang="zh-CN" sz="1200" dirty="0"/>
              <a:t>The Information sector includes publishing, broadcasting and social media; however, Information Technology falls under Professional Services. Services includes repair and maintenance as well as personal services such as housekeeping and laundry. Administrative and Support Services include oﬃce, employment, travel, and security services. </a:t>
            </a:r>
          </a:p>
          <a:p>
            <a:pPr algn="just">
              <a:tabLst>
                <a:tab pos="317500" algn="l"/>
                <a:tab pos="3060700" algn="l"/>
                <a:tab pos="3670300" algn="l"/>
              </a:tabLst>
            </a:pPr>
            <a:endParaRPr lang="en-US" altLang="zh-CN" sz="900" dirty="0"/>
          </a:p>
          <a:p>
            <a:pPr algn="just">
              <a:tabLst>
                <a:tab pos="317500" algn="l"/>
                <a:tab pos="3060700" algn="l"/>
                <a:tab pos="3670300" algn="l"/>
              </a:tabLst>
            </a:pPr>
            <a:r>
              <a:rPr lang="en-US" altLang="zh-CN" sz="1200" dirty="0"/>
              <a:t>Since April 2024, employment in the top ten industry sectors has decreased by 5. The trend for Services, Eating and Drinking, and Administrative and Support Services shows an average of 5% decrease compared to 2023.  Even employment in Health Care is </a:t>
            </a:r>
            <a:r>
              <a:rPr lang="en-US" altLang="zh-CN" sz="1200"/>
              <a:t>down. Employment </a:t>
            </a:r>
            <a:r>
              <a:rPr lang="en-US" altLang="zh-CN" sz="1200" dirty="0"/>
              <a:t>in Information Based Industries continues to rise but is still below the 2020 levels</a:t>
            </a:r>
            <a:r>
              <a:rPr lang="en-US" sz="1200" dirty="0"/>
              <a:t>.</a:t>
            </a:r>
            <a:r>
              <a:rPr lang="en-US" altLang="zh-CN" sz="1200" dirty="0"/>
              <a:t> </a:t>
            </a:r>
            <a:r>
              <a:rPr sz="1200" dirty="0"/>
              <a:t>These trends will likely continue given </a:t>
            </a:r>
            <a:r>
              <a:rPr lang="en-US" sz="1200" dirty="0"/>
              <a:t>both </a:t>
            </a:r>
            <a:r>
              <a:rPr sz="1200" dirty="0"/>
              <a:t>the</a:t>
            </a:r>
            <a:r>
              <a:rPr lang="en-US" sz="1200" dirty="0"/>
              <a:t> market</a:t>
            </a:r>
            <a:r>
              <a:rPr sz="1200" dirty="0"/>
              <a:t> </a:t>
            </a:r>
            <a:r>
              <a:rPr lang="en-US" sz="1200" dirty="0"/>
              <a:t>demands as well as the impact of the current economic landscape</a:t>
            </a:r>
            <a:r>
              <a:rPr sz="1200" dirty="0"/>
              <a:t>.</a:t>
            </a:r>
          </a:p>
        </p:txBody>
      </p:sp>
      <p:sp>
        <p:nvSpPr>
          <p:cNvPr id="189" name="Rectangle 22"/>
          <p:cNvSpPr txBox="1"/>
          <p:nvPr/>
        </p:nvSpPr>
        <p:spPr>
          <a:xfrm>
            <a:off x="606925" y="1109245"/>
            <a:ext cx="6884538" cy="33855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10 INDUSTRY SECTORS FOR </a:t>
            </a:r>
            <a:r>
              <a:rPr lang="en-US" dirty="0">
                <a:solidFill>
                  <a:schemeClr val="accent5">
                    <a:lumMod val="50000"/>
                  </a:schemeClr>
                </a:solidFill>
              </a:rPr>
              <a:t>EMPLOYMENT</a:t>
            </a:r>
            <a:r>
              <a:rPr dirty="0">
                <a:solidFill>
                  <a:schemeClr val="accent5">
                    <a:lumMod val="50000"/>
                  </a:schemeClr>
                </a:solidFill>
              </a:rPr>
              <a:t>- VERDUGO CONSORTIUM</a:t>
            </a:r>
          </a:p>
        </p:txBody>
      </p:sp>
      <p:sp>
        <p:nvSpPr>
          <p:cNvPr id="190" name="TextBox 1"/>
          <p:cNvSpPr txBox="1"/>
          <p:nvPr/>
        </p:nvSpPr>
        <p:spPr>
          <a:xfrm>
            <a:off x="1777999" y="9524999"/>
            <a:ext cx="5829407" cy="396229"/>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Dun &amp; Bradstreet and Econovue</a:t>
            </a:r>
          </a:p>
          <a:p>
            <a:pPr>
              <a:lnSpc>
                <a:spcPts val="1400"/>
              </a:lnSpc>
              <a:tabLst>
                <a:tab pos="254000" algn="l"/>
              </a:tabLst>
            </a:pPr>
            <a:r>
              <a:rPr dirty="0"/>
              <a:t>	</a:t>
            </a:r>
          </a:p>
        </p:txBody>
      </p:sp>
      <p:sp>
        <p:nvSpPr>
          <p:cNvPr id="191" name="TextBox 1"/>
          <p:cNvSpPr txBox="1"/>
          <p:nvPr/>
        </p:nvSpPr>
        <p:spPr>
          <a:xfrm>
            <a:off x="-1" y="769142"/>
            <a:ext cx="5789904" cy="205184"/>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a:t>
            </a:r>
            <a:r>
              <a:rPr sz="2000" dirty="0"/>
              <a:t>Report</a:t>
            </a:r>
            <a:r>
              <a:rPr dirty="0"/>
              <a:t>:</a:t>
            </a:r>
            <a:r>
              <a:rPr b="0" dirty="0">
                <a:solidFill>
                  <a:srgbClr val="000000"/>
                </a:solidFill>
              </a:rPr>
              <a:t> </a:t>
            </a:r>
            <a:r>
              <a:rPr dirty="0"/>
              <a:t>Verdugo</a:t>
            </a:r>
            <a:r>
              <a:rPr b="0" dirty="0">
                <a:solidFill>
                  <a:srgbClr val="000000"/>
                </a:solidFill>
              </a:rPr>
              <a:t> </a:t>
            </a:r>
            <a:r>
              <a:rPr dirty="0"/>
              <a:t>Region</a:t>
            </a:r>
          </a:p>
        </p:txBody>
      </p:sp>
      <p:sp>
        <p:nvSpPr>
          <p:cNvPr id="192" name="Rectangle 20"/>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193" name="TextBox 1"/>
          <p:cNvSpPr txBox="1"/>
          <p:nvPr/>
        </p:nvSpPr>
        <p:spPr>
          <a:xfrm>
            <a:off x="6184774" y="496760"/>
            <a:ext cx="1587626" cy="48261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July 2024</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graphicFrame>
        <p:nvGraphicFramePr>
          <p:cNvPr id="2" name="Chart 1">
            <a:extLst>
              <a:ext uri="{FF2B5EF4-FFF2-40B4-BE49-F238E27FC236}">
                <a16:creationId xmlns:a16="http://schemas.microsoft.com/office/drawing/2014/main" id="{B8D65A1A-5305-485B-8CB9-A3D9F3825FC0}"/>
              </a:ext>
            </a:extLst>
          </p:cNvPr>
          <p:cNvGraphicFramePr>
            <a:graphicFrameLocks/>
          </p:cNvGraphicFramePr>
          <p:nvPr>
            <p:extLst>
              <p:ext uri="{D42A27DB-BD31-4B8C-83A1-F6EECF244321}">
                <p14:modId xmlns:p14="http://schemas.microsoft.com/office/powerpoint/2010/main" val="257868207"/>
              </p:ext>
            </p:extLst>
          </p:nvPr>
        </p:nvGraphicFramePr>
        <p:xfrm>
          <a:off x="203226" y="1468961"/>
          <a:ext cx="7353275" cy="557267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Freeform 3"/>
          <p:cNvSpPr/>
          <p:nvPr/>
        </p:nvSpPr>
        <p:spPr>
          <a:xfrm>
            <a:off x="0" y="0"/>
            <a:ext cx="7772400" cy="304800"/>
          </a:xfrm>
          <a:prstGeom prst="rect">
            <a:avLst/>
          </a:prstGeom>
          <a:solidFill>
            <a:schemeClr val="accent6">
              <a:lumMod val="60000"/>
              <a:lumOff val="40000"/>
            </a:schemeClr>
          </a:solidFill>
          <a:ln w="12700">
            <a:solidFill>
              <a:schemeClr val="accent6">
                <a:lumMod val="75000"/>
                <a:alpha val="0"/>
              </a:schemeClr>
            </a:solidFill>
          </a:ln>
        </p:spPr>
        <p:txBody>
          <a:bodyPr lIns="45719" rIns="45719" anchor="ctr"/>
          <a:lstStyle/>
          <a:p>
            <a:pPr algn="ctr"/>
            <a:endParaRPr dirty="0">
              <a:solidFill>
                <a:srgbClr val="FFFFFF"/>
              </a:solidFill>
            </a:endParaRPr>
          </a:p>
        </p:txBody>
      </p:sp>
      <p:sp>
        <p:nvSpPr>
          <p:cNvPr id="197"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98"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199"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00"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01"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02" name="TextBox 1"/>
          <p:cNvSpPr txBox="1"/>
          <p:nvPr/>
        </p:nvSpPr>
        <p:spPr>
          <a:xfrm>
            <a:off x="292099" y="9626599"/>
            <a:ext cx="127001" cy="23219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3</a:t>
            </a:r>
          </a:p>
        </p:txBody>
      </p:sp>
      <p:sp>
        <p:nvSpPr>
          <p:cNvPr id="203" name="Rectangle 22"/>
          <p:cNvSpPr txBox="1"/>
          <p:nvPr/>
        </p:nvSpPr>
        <p:spPr>
          <a:xfrm>
            <a:off x="1342916" y="3714737"/>
            <a:ext cx="5205487" cy="33855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OCCUPATIONS IN JOB ADS – VERDUGO AREA</a:t>
            </a:r>
          </a:p>
        </p:txBody>
      </p:sp>
      <p:sp>
        <p:nvSpPr>
          <p:cNvPr id="204" name="TextBox 1"/>
          <p:cNvSpPr txBox="1"/>
          <p:nvPr/>
        </p:nvSpPr>
        <p:spPr>
          <a:xfrm>
            <a:off x="1358900" y="9524999"/>
            <a:ext cx="6000040" cy="40075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Employment</a:t>
            </a:r>
            <a:r>
              <a:rPr b="0" dirty="0">
                <a:solidFill>
                  <a:srgbClr val="000000"/>
                </a:solidFill>
                <a:latin typeface="Times New Roman"/>
                <a:ea typeface="Times New Roman"/>
                <a:cs typeface="Times New Roman"/>
                <a:sym typeface="Times New Roman"/>
              </a:rPr>
              <a:t> </a:t>
            </a:r>
            <a:r>
              <a:rPr dirty="0"/>
              <a:t>Development</a:t>
            </a:r>
            <a:r>
              <a:rPr b="0" dirty="0">
                <a:solidFill>
                  <a:srgbClr val="000000"/>
                </a:solidFill>
                <a:latin typeface="Times New Roman"/>
                <a:ea typeface="Times New Roman"/>
                <a:cs typeface="Times New Roman"/>
                <a:sym typeface="Times New Roman"/>
              </a:rPr>
              <a:t> </a:t>
            </a:r>
            <a:r>
              <a:rPr dirty="0"/>
              <a:t>Department</a:t>
            </a:r>
            <a:r>
              <a:rPr b="0" dirty="0">
                <a:solidFill>
                  <a:srgbClr val="000000"/>
                </a:solidFill>
                <a:latin typeface="Times New Roman"/>
                <a:ea typeface="Times New Roman"/>
                <a:cs typeface="Times New Roman"/>
                <a:sym typeface="Times New Roman"/>
              </a:rPr>
              <a:t> </a:t>
            </a:r>
            <a:r>
              <a:rPr dirty="0"/>
              <a:t>Labor</a:t>
            </a:r>
            <a:r>
              <a:rPr b="0" dirty="0">
                <a:solidFill>
                  <a:srgbClr val="000000"/>
                </a:solidFill>
                <a:latin typeface="Times New Roman"/>
                <a:ea typeface="Times New Roman"/>
                <a:cs typeface="Times New Roman"/>
                <a:sym typeface="Times New Roman"/>
              </a:rPr>
              <a:t> </a:t>
            </a:r>
            <a:r>
              <a:rPr dirty="0"/>
              <a:t>Market</a:t>
            </a:r>
            <a:r>
              <a:rPr b="0" dirty="0">
                <a:solidFill>
                  <a:srgbClr val="000000"/>
                </a:solidFill>
                <a:latin typeface="Times New Roman"/>
                <a:ea typeface="Times New Roman"/>
                <a:cs typeface="Times New Roman"/>
                <a:sym typeface="Times New Roman"/>
              </a:rPr>
              <a:t> </a:t>
            </a:r>
            <a:r>
              <a:rPr dirty="0"/>
              <a:t>Information</a:t>
            </a:r>
            <a:r>
              <a:rPr b="0" dirty="0">
                <a:solidFill>
                  <a:srgbClr val="000000"/>
                </a:solidFill>
                <a:latin typeface="Times New Roman"/>
                <a:ea typeface="Times New Roman"/>
                <a:cs typeface="Times New Roman"/>
                <a:sym typeface="Times New Roman"/>
              </a:rPr>
              <a:t> </a:t>
            </a:r>
            <a:r>
              <a:rPr dirty="0"/>
              <a:t>Division</a:t>
            </a:r>
          </a:p>
          <a:p>
            <a:pPr>
              <a:lnSpc>
                <a:spcPts val="1400"/>
              </a:lnSpc>
              <a:tabLst>
                <a:tab pos="254000" algn="l"/>
              </a:tabLst>
            </a:pPr>
            <a:r>
              <a:rPr dirty="0"/>
              <a:t>	   </a:t>
            </a:r>
            <a:r>
              <a:rPr sz="1200" b="1" dirty="0">
                <a:solidFill>
                  <a:srgbClr val="FFFFFF"/>
                </a:solidFill>
                <a:latin typeface="Century Gothic"/>
                <a:ea typeface="Century Gothic"/>
                <a:cs typeface="Century Gothic"/>
                <a:sym typeface="Century Gothic"/>
              </a:rPr>
              <a:t>Reporting</a:t>
            </a:r>
            <a:r>
              <a:rPr sz="1200" dirty="0">
                <a:latin typeface="Times New Roman"/>
                <a:ea typeface="Times New Roman"/>
                <a:cs typeface="Times New Roman"/>
                <a:sym typeface="Times New Roman"/>
              </a:rPr>
              <a:t> </a:t>
            </a:r>
            <a:r>
              <a:rPr sz="1200" b="1" dirty="0">
                <a:solidFill>
                  <a:srgbClr val="FFFFFF"/>
                </a:solidFill>
                <a:latin typeface="Century Gothic"/>
                <a:ea typeface="Century Gothic"/>
                <a:cs typeface="Century Gothic"/>
                <a:sym typeface="Century Gothic"/>
              </a:rPr>
              <a:t>Period:</a:t>
            </a:r>
            <a:r>
              <a:rPr sz="1200" dirty="0">
                <a:latin typeface="Times New Roman"/>
                <a:ea typeface="Times New Roman"/>
                <a:cs typeface="Times New Roman"/>
                <a:sym typeface="Times New Roman"/>
              </a:rPr>
              <a:t> </a:t>
            </a:r>
            <a:r>
              <a:rPr lang="en-US" sz="1200" b="1" dirty="0">
                <a:solidFill>
                  <a:srgbClr val="FFFFFF"/>
                </a:solidFill>
                <a:latin typeface="Century Gothic"/>
                <a:ea typeface="Times New Roman"/>
                <a:cs typeface="Times New Roman"/>
                <a:sym typeface="Century Gothic"/>
              </a:rPr>
              <a:t>July </a:t>
            </a:r>
            <a:r>
              <a:rPr lang="en-US" sz="1200" b="1" dirty="0">
                <a:solidFill>
                  <a:srgbClr val="FFFFFF"/>
                </a:solidFill>
                <a:latin typeface="Century Gothic"/>
                <a:ea typeface="Century Gothic"/>
                <a:cs typeface="Century Gothic"/>
                <a:sym typeface="Century Gothic"/>
              </a:rPr>
              <a:t>2024</a:t>
            </a:r>
            <a:endParaRPr sz="1200" b="1" dirty="0">
              <a:solidFill>
                <a:srgbClr val="FFFFFF"/>
              </a:solidFill>
              <a:latin typeface="Century Gothic"/>
              <a:ea typeface="Century Gothic"/>
              <a:cs typeface="Century Gothic"/>
              <a:sym typeface="Century Gothic"/>
            </a:endParaRPr>
          </a:p>
        </p:txBody>
      </p:sp>
      <p:graphicFrame>
        <p:nvGraphicFramePr>
          <p:cNvPr id="205" name="Table 12"/>
          <p:cNvGraphicFramePr/>
          <p:nvPr>
            <p:extLst>
              <p:ext uri="{D42A27DB-BD31-4B8C-83A1-F6EECF244321}">
                <p14:modId xmlns:p14="http://schemas.microsoft.com/office/powerpoint/2010/main" val="512047058"/>
              </p:ext>
            </p:extLst>
          </p:nvPr>
        </p:nvGraphicFramePr>
        <p:xfrm>
          <a:off x="623775" y="4057012"/>
          <a:ext cx="6019800" cy="2851227"/>
        </p:xfrm>
        <a:graphic>
          <a:graphicData uri="http://schemas.openxmlformats.org/drawingml/2006/table">
            <a:tbl>
              <a:tblPr>
                <a:tableStyleId>{4C3C2611-4C71-4FC5-86AE-919BDF0F9419}</a:tableStyleId>
              </a:tblPr>
              <a:tblGrid>
                <a:gridCol w="4962669">
                  <a:extLst>
                    <a:ext uri="{9D8B030D-6E8A-4147-A177-3AD203B41FA5}">
                      <a16:colId xmlns:a16="http://schemas.microsoft.com/office/drawing/2014/main" val="20000"/>
                    </a:ext>
                  </a:extLst>
                </a:gridCol>
                <a:gridCol w="1057131">
                  <a:extLst>
                    <a:ext uri="{9D8B030D-6E8A-4147-A177-3AD203B41FA5}">
                      <a16:colId xmlns:a16="http://schemas.microsoft.com/office/drawing/2014/main" val="20001"/>
                    </a:ext>
                  </a:extLst>
                </a:gridCol>
              </a:tblGrid>
              <a:tr h="293117">
                <a:tc>
                  <a:txBody>
                    <a:bodyPr/>
                    <a:lstStyle/>
                    <a:p>
                      <a:pPr algn="ctr">
                        <a:defRPr sz="1800"/>
                      </a:pPr>
                      <a:r>
                        <a:rPr sz="1200" b="1" dirty="0">
                          <a:solidFill>
                            <a:srgbClr val="FFFFFF"/>
                          </a:solidFill>
                        </a:rPr>
                        <a:t>OCCUPATION</a:t>
                      </a:r>
                    </a:p>
                  </a:txBody>
                  <a:tcPr marL="45720" marR="4572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solidFill>
                      <a:schemeClr val="accent6">
                        <a:lumMod val="75000"/>
                      </a:schemeClr>
                    </a:solidFill>
                  </a:tcPr>
                </a:tc>
                <a:tc>
                  <a:txBody>
                    <a:bodyPr/>
                    <a:lstStyle/>
                    <a:p>
                      <a:pPr algn="ctr">
                        <a:defRPr sz="1800"/>
                      </a:pPr>
                      <a:r>
                        <a:rPr sz="1200" b="1" dirty="0">
                          <a:solidFill>
                            <a:srgbClr val="FFFFFF"/>
                          </a:solidFill>
                        </a:rPr>
                        <a:t># OF JOB ADS</a:t>
                      </a:r>
                    </a:p>
                  </a:txBody>
                  <a:tcPr marL="45720" marR="4572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255811">
                <a:tc>
                  <a:txBody>
                    <a:bodyPr/>
                    <a:lstStyle/>
                    <a:p>
                      <a:pPr algn="l" fontAlgn="ctr"/>
                      <a:r>
                        <a:rPr lang="en-US" sz="1000" b="0" i="0" u="none" strike="noStrike">
                          <a:effectLst/>
                          <a:latin typeface="Arial" panose="020B0604020202020204" pitchFamily="34" charset="0"/>
                        </a:rPr>
                        <a:t> 1. Registered Nurses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386</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255811">
                <a:tc>
                  <a:txBody>
                    <a:bodyPr/>
                    <a:lstStyle/>
                    <a:p>
                      <a:pPr algn="l" fontAlgn="ctr"/>
                      <a:r>
                        <a:rPr lang="en-US" sz="1000" b="0" i="0" u="none" strike="noStrike">
                          <a:effectLst/>
                          <a:latin typeface="Arial" panose="020B0604020202020204" pitchFamily="34" charset="0"/>
                        </a:rPr>
                        <a:t> 2. Retail Salespersons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348</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255811">
                <a:tc>
                  <a:txBody>
                    <a:bodyPr/>
                    <a:lstStyle/>
                    <a:p>
                      <a:pPr algn="l" fontAlgn="ctr"/>
                      <a:r>
                        <a:rPr lang="en-US" sz="1000" b="0" i="0" u="none" strike="noStrike">
                          <a:effectLst/>
                          <a:latin typeface="Arial" panose="020B0604020202020204" pitchFamily="34" charset="0"/>
                        </a:rPr>
                        <a:t> 3. First-Line Supervisors of Retail Sales Workers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Arial" panose="020B0604020202020204" pitchFamily="34" charset="0"/>
                        </a:rPr>
                        <a:t>186</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r h="255811">
                <a:tc>
                  <a:txBody>
                    <a:bodyPr/>
                    <a:lstStyle/>
                    <a:p>
                      <a:pPr algn="l" fontAlgn="ctr"/>
                      <a:r>
                        <a:rPr lang="en-US" sz="1000" b="0" i="0" u="none" strike="noStrike">
                          <a:effectLst/>
                          <a:latin typeface="Arial" panose="020B0604020202020204" pitchFamily="34" charset="0"/>
                        </a:rPr>
                        <a:t> 4. Customer Service Representatives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181</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4"/>
                  </a:ext>
                </a:extLst>
              </a:tr>
              <a:tr h="255811">
                <a:tc>
                  <a:txBody>
                    <a:bodyPr/>
                    <a:lstStyle/>
                    <a:p>
                      <a:pPr algn="l" fontAlgn="ctr"/>
                      <a:r>
                        <a:rPr lang="en-US" sz="1000" b="0" i="0" u="none" strike="noStrike">
                          <a:effectLst/>
                          <a:latin typeface="Arial" panose="020B0604020202020204" pitchFamily="34" charset="0"/>
                        </a:rPr>
                        <a:t> 5. Fast Food and Counter Workers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142</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5"/>
                  </a:ext>
                </a:extLst>
              </a:tr>
              <a:tr h="255811">
                <a:tc>
                  <a:txBody>
                    <a:bodyPr/>
                    <a:lstStyle/>
                    <a:p>
                      <a:pPr algn="l" fontAlgn="ctr"/>
                      <a:r>
                        <a:rPr lang="en-US" sz="1000" b="0" i="0" u="none" strike="noStrike">
                          <a:effectLst/>
                          <a:latin typeface="Arial" panose="020B0604020202020204" pitchFamily="34" charset="0"/>
                        </a:rPr>
                        <a:t> 6. Secretaries and Administrative Assistants, Except Legal, Medical, and Executive</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141</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6"/>
                  </a:ext>
                </a:extLst>
              </a:tr>
              <a:tr h="255811">
                <a:tc>
                  <a:txBody>
                    <a:bodyPr/>
                    <a:lstStyle/>
                    <a:p>
                      <a:pPr algn="l" fontAlgn="ctr"/>
                      <a:r>
                        <a:rPr lang="en-US" sz="1000" b="0" i="0" u="none" strike="noStrike">
                          <a:effectLst/>
                          <a:latin typeface="Arial" panose="020B0604020202020204" pitchFamily="34" charset="0"/>
                        </a:rPr>
                        <a:t> 7. Lawyers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110</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7"/>
                  </a:ext>
                </a:extLst>
              </a:tr>
              <a:tr h="255811">
                <a:tc>
                  <a:txBody>
                    <a:bodyPr/>
                    <a:lstStyle/>
                    <a:p>
                      <a:pPr algn="l" fontAlgn="ctr"/>
                      <a:r>
                        <a:rPr lang="en-US" sz="1000" b="0" i="0" u="none" strike="noStrike">
                          <a:effectLst/>
                          <a:latin typeface="Arial" panose="020B0604020202020204" pitchFamily="34" charset="0"/>
                        </a:rPr>
                        <a:t> 8. Home Health and Personal Care Aides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109</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8"/>
                  </a:ext>
                </a:extLst>
              </a:tr>
              <a:tr h="255811">
                <a:tc>
                  <a:txBody>
                    <a:bodyPr/>
                    <a:lstStyle/>
                    <a:p>
                      <a:pPr algn="l" fontAlgn="ctr"/>
                      <a:r>
                        <a:rPr lang="en-US" sz="1000" b="0" i="0" u="none" strike="noStrike">
                          <a:effectLst/>
                          <a:latin typeface="Arial" panose="020B0604020202020204" pitchFamily="34" charset="0"/>
                        </a:rPr>
                        <a:t> 9. Heavy and Tractor-Trailer Truck Drivers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a:effectLst/>
                          <a:latin typeface="Arial" panose="020B0604020202020204" pitchFamily="34" charset="0"/>
                        </a:rPr>
                        <a:t>108</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9"/>
                  </a:ext>
                </a:extLst>
              </a:tr>
              <a:tr h="255811">
                <a:tc>
                  <a:txBody>
                    <a:bodyPr/>
                    <a:lstStyle/>
                    <a:p>
                      <a:pPr algn="l" fontAlgn="ctr"/>
                      <a:r>
                        <a:rPr lang="en-US" sz="1000" b="0" i="0" u="none" strike="noStrike">
                          <a:effectLst/>
                          <a:latin typeface="Arial" panose="020B0604020202020204" pitchFamily="34" charset="0"/>
                        </a:rPr>
                        <a:t> 10. First-Line Supervisors of Office and Administrative Support Workers</a:t>
                      </a:r>
                    </a:p>
                  </a:txBody>
                  <a:tcPr marL="9525" marR="9525" marT="9525" marB="0" anchor="ctr">
                    <a:lnL w="12700">
                      <a:solidFill>
                        <a:srgbClr val="000000"/>
                      </a:solidFill>
                    </a:lnL>
                    <a:lnR w="12700" cap="flat" cmpd="sng" algn="ctr">
                      <a:solidFill>
                        <a:srgbClr val="000000"/>
                      </a:solidFill>
                      <a:prstDash val="solid"/>
                      <a:round/>
                      <a:headEnd type="none" w="med" len="med"/>
                      <a:tailEnd type="none" w="med" len="med"/>
                    </a:lnR>
                    <a:lnT w="12700">
                      <a:solidFill>
                        <a:srgbClr val="000000"/>
                      </a:solidFill>
                    </a:lnT>
                    <a:lnB w="12700">
                      <a:solidFill>
                        <a:srgbClr val="000000"/>
                      </a:solidFill>
                    </a:lnB>
                    <a:solidFill>
                      <a:srgbClr val="FFFFFF"/>
                    </a:solidFill>
                  </a:tcPr>
                </a:tc>
                <a:tc>
                  <a:txBody>
                    <a:bodyPr/>
                    <a:lstStyle/>
                    <a:p>
                      <a:pPr algn="ctr" fontAlgn="ctr"/>
                      <a:r>
                        <a:rPr lang="en-US" sz="1000" b="0" i="0" u="none" strike="noStrike" dirty="0">
                          <a:effectLst/>
                          <a:latin typeface="Arial" panose="020B0604020202020204" pitchFamily="34" charset="0"/>
                        </a:rPr>
                        <a:t>103</a:t>
                      </a:r>
                    </a:p>
                  </a:txBody>
                  <a:tcPr marL="9525" marR="9525" marT="9525" marB="0" anchor="ctr">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10"/>
                  </a:ext>
                </a:extLst>
              </a:tr>
            </a:tbl>
          </a:graphicData>
        </a:graphic>
      </p:graphicFrame>
      <p:sp>
        <p:nvSpPr>
          <p:cNvPr id="206" name="Rectangle 29"/>
          <p:cNvSpPr txBox="1"/>
          <p:nvPr/>
        </p:nvSpPr>
        <p:spPr>
          <a:xfrm>
            <a:off x="1254879" y="7496121"/>
            <a:ext cx="5205488" cy="338554"/>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defRPr sz="1600" b="1">
                <a:solidFill>
                  <a:srgbClr val="2A3E92"/>
                </a:solidFill>
              </a:defRPr>
            </a:lvl1pPr>
          </a:lstStyle>
          <a:p>
            <a:r>
              <a:rPr dirty="0">
                <a:solidFill>
                  <a:schemeClr val="accent5">
                    <a:lumMod val="50000"/>
                  </a:schemeClr>
                </a:solidFill>
              </a:rPr>
              <a:t>TOP 5 EMPLOYERS POSTING JOBS – VERDUGO AREA</a:t>
            </a:r>
          </a:p>
        </p:txBody>
      </p:sp>
      <p:grpSp>
        <p:nvGrpSpPr>
          <p:cNvPr id="209" name="Group 17"/>
          <p:cNvGrpSpPr/>
          <p:nvPr/>
        </p:nvGrpSpPr>
        <p:grpSpPr>
          <a:xfrm>
            <a:off x="4043225" y="1441184"/>
            <a:ext cx="3493356" cy="2032074"/>
            <a:chOff x="414740" y="-78998"/>
            <a:chExt cx="3592029" cy="1732167"/>
          </a:xfrm>
          <a:solidFill>
            <a:schemeClr val="accent5">
              <a:lumMod val="75000"/>
            </a:schemeClr>
          </a:solidFill>
        </p:grpSpPr>
        <p:sp>
          <p:nvSpPr>
            <p:cNvPr id="207" name="Freeform 3"/>
            <p:cNvSpPr/>
            <p:nvPr/>
          </p:nvSpPr>
          <p:spPr>
            <a:xfrm>
              <a:off x="414740" y="-78998"/>
              <a:ext cx="3592029" cy="1732167"/>
            </a:xfrm>
            <a:prstGeom prst="rect">
              <a:avLst/>
            </a:prstGeom>
            <a:grpFill/>
            <a:ln w="12700" cap="flat">
              <a:solidFill>
                <a:srgbClr val="000000">
                  <a:alpha val="0"/>
                </a:srgbClr>
              </a:solidFill>
              <a:prstDash val="solid"/>
              <a:round/>
            </a:ln>
            <a:effectLst/>
          </p:spPr>
          <p:txBody>
            <a:bodyPr wrap="square" lIns="45719" tIns="45719" rIns="45719" bIns="45719" numCol="1" anchor="ctr">
              <a:noAutofit/>
            </a:bodyPr>
            <a:lstStyle/>
            <a:p>
              <a:pPr algn="ctr">
                <a:defRPr>
                  <a:solidFill>
                    <a:srgbClr val="FFFFFF"/>
                  </a:solidFill>
                </a:defRPr>
              </a:pPr>
              <a:endParaRPr dirty="0"/>
            </a:p>
          </p:txBody>
        </p:sp>
        <p:sp>
          <p:nvSpPr>
            <p:cNvPr id="208" name="Rectangle 38"/>
            <p:cNvSpPr txBox="1"/>
            <p:nvPr/>
          </p:nvSpPr>
          <p:spPr>
            <a:xfrm>
              <a:off x="506879" y="36487"/>
              <a:ext cx="3437493" cy="1513841"/>
            </a:xfrm>
            <a:prstGeom prst="rect">
              <a:avLst/>
            </a:prstGeom>
            <a:grp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algn="just">
                <a:tabLst>
                  <a:tab pos="317500" algn="l"/>
                  <a:tab pos="3060700" algn="l"/>
                  <a:tab pos="3670300" algn="l"/>
                </a:tabLst>
                <a:defRPr sz="1200" i="1">
                  <a:solidFill>
                    <a:srgbClr val="FFFFFF"/>
                  </a:solidFill>
                </a:defRPr>
              </a:pPr>
              <a:r>
                <a:rPr dirty="0"/>
                <a:t>Help Wanted Online from The Conference Board </a:t>
              </a:r>
              <a:r>
                <a:rPr i="0" dirty="0"/>
                <a:t>and </a:t>
              </a:r>
              <a:r>
                <a:rPr dirty="0"/>
                <a:t>WANTED Technologies</a:t>
              </a:r>
              <a:r>
                <a:rPr i="0" dirty="0"/>
                <a:t> report the top ten cities in the Los Angeles County with the most job ads. Consistently, Burbank and Glendale are reported amongst these top ten cities with the number of job ads posted for the reporting month. This indicates the economic vibrancy of the businesses in the Verdugo community relative to the other cities located in the region.</a:t>
              </a:r>
            </a:p>
          </p:txBody>
        </p:sp>
      </p:grpSp>
      <p:sp>
        <p:nvSpPr>
          <p:cNvPr id="210" name="Rectangle 39"/>
          <p:cNvSpPr txBox="1"/>
          <p:nvPr/>
        </p:nvSpPr>
        <p:spPr>
          <a:xfrm>
            <a:off x="2424484" y="1084539"/>
            <a:ext cx="2835069" cy="338554"/>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sz="1600" b="1">
                <a:solidFill>
                  <a:srgbClr val="2A3E92"/>
                </a:solidFill>
              </a:defRPr>
            </a:lvl1pPr>
          </a:lstStyle>
          <a:p>
            <a:r>
              <a:rPr dirty="0">
                <a:solidFill>
                  <a:schemeClr val="accent5">
                    <a:lumMod val="50000"/>
                  </a:schemeClr>
                </a:solidFill>
              </a:rPr>
              <a:t>CITIES WITH THE MOST JOB ADS</a:t>
            </a:r>
          </a:p>
        </p:txBody>
      </p:sp>
      <p:sp>
        <p:nvSpPr>
          <p:cNvPr id="211" name="TextBox 1"/>
          <p:cNvSpPr txBox="1"/>
          <p:nvPr/>
        </p:nvSpPr>
        <p:spPr>
          <a:xfrm>
            <a:off x="76199" y="769142"/>
            <a:ext cx="5713704" cy="22968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212" name="Rectangle 32"/>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213" name="TextBox 3"/>
          <p:cNvSpPr txBox="1"/>
          <p:nvPr/>
        </p:nvSpPr>
        <p:spPr>
          <a:xfrm>
            <a:off x="726832" y="8987304"/>
            <a:ext cx="5263660" cy="430887"/>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defRPr sz="1100"/>
            </a:pPr>
            <a:endParaRPr dirty="0"/>
          </a:p>
          <a:p>
            <a:pPr>
              <a:defRPr sz="1100"/>
            </a:pPr>
            <a:r>
              <a:rPr dirty="0"/>
              <a:t>*Increase/Decrease from </a:t>
            </a:r>
            <a:r>
              <a:rPr lang="en-US" dirty="0"/>
              <a:t>July 2024 </a:t>
            </a:r>
            <a:r>
              <a:rPr dirty="0"/>
              <a:t>Verdugo LMI report. </a:t>
            </a:r>
          </a:p>
        </p:txBody>
      </p:sp>
      <p:sp>
        <p:nvSpPr>
          <p:cNvPr id="214" name="TextBox 4"/>
          <p:cNvSpPr txBox="1"/>
          <p:nvPr/>
        </p:nvSpPr>
        <p:spPr>
          <a:xfrm>
            <a:off x="623776" y="6947028"/>
            <a:ext cx="6116994" cy="430887"/>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lgn="just">
              <a:defRPr sz="1100"/>
            </a:lvl1pPr>
          </a:lstStyle>
          <a:p>
            <a:r>
              <a:rPr dirty="0"/>
              <a:t>The total number of job ads for the Top 10 Occupations </a:t>
            </a:r>
            <a:r>
              <a:rPr lang="en-US" dirty="0"/>
              <a:t>in</a:t>
            </a:r>
            <a:r>
              <a:rPr dirty="0"/>
              <a:t>creased by</a:t>
            </a:r>
            <a:r>
              <a:rPr lang="en-US" dirty="0"/>
              <a:t> 9</a:t>
            </a:r>
            <a:r>
              <a:rPr dirty="0"/>
              <a:t>% from</a:t>
            </a:r>
            <a:r>
              <a:rPr lang="en-US" dirty="0"/>
              <a:t> 1,670 in May 2024 to 1,814 in July 2024</a:t>
            </a:r>
            <a:r>
              <a:rPr dirty="0"/>
              <a:t>. </a:t>
            </a:r>
          </a:p>
        </p:txBody>
      </p:sp>
      <p:sp>
        <p:nvSpPr>
          <p:cNvPr id="215" name="TextBox 1"/>
          <p:cNvSpPr txBox="1"/>
          <p:nvPr/>
        </p:nvSpPr>
        <p:spPr>
          <a:xfrm>
            <a:off x="6096000" y="496760"/>
            <a:ext cx="1676400" cy="482611"/>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July 2024</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pic>
        <p:nvPicPr>
          <p:cNvPr id="216" name="Picture 5" descr="Picture 5"/>
          <p:cNvPicPr>
            <a:picLocks noChangeAspect="1"/>
          </p:cNvPicPr>
          <p:nvPr/>
        </p:nvPicPr>
        <p:blipFill>
          <a:blip r:embed="rId3"/>
          <a:srcRect l="40712" b="88144"/>
          <a:stretch>
            <a:fillRect/>
          </a:stretch>
        </p:blipFill>
        <p:spPr>
          <a:xfrm>
            <a:off x="623775" y="1238300"/>
            <a:ext cx="1711101" cy="303763"/>
          </a:xfrm>
          <a:prstGeom prst="rect">
            <a:avLst/>
          </a:prstGeom>
          <a:ln w="12700">
            <a:miter lim="400000"/>
          </a:ln>
        </p:spPr>
      </p:pic>
      <p:pic>
        <p:nvPicPr>
          <p:cNvPr id="217" name="Picture 2" descr="Picture 2"/>
          <p:cNvPicPr>
            <a:picLocks noChangeAspect="1"/>
          </p:cNvPicPr>
          <p:nvPr/>
        </p:nvPicPr>
        <p:blipFill>
          <a:blip r:embed="rId4"/>
          <a:stretch>
            <a:fillRect/>
          </a:stretch>
        </p:blipFill>
        <p:spPr>
          <a:xfrm>
            <a:off x="536989" y="7899550"/>
            <a:ext cx="1177054" cy="569978"/>
          </a:xfrm>
          <a:prstGeom prst="rect">
            <a:avLst/>
          </a:prstGeom>
          <a:ln w="12700">
            <a:miter lim="400000"/>
          </a:ln>
        </p:spPr>
      </p:pic>
      <p:graphicFrame>
        <p:nvGraphicFramePr>
          <p:cNvPr id="218" name="Table 45"/>
          <p:cNvGraphicFramePr/>
          <p:nvPr>
            <p:extLst>
              <p:ext uri="{D42A27DB-BD31-4B8C-83A1-F6EECF244321}">
                <p14:modId xmlns:p14="http://schemas.microsoft.com/office/powerpoint/2010/main" val="3264283989"/>
              </p:ext>
            </p:extLst>
          </p:nvPr>
        </p:nvGraphicFramePr>
        <p:xfrm>
          <a:off x="419099" y="7843303"/>
          <a:ext cx="7117482" cy="1371600"/>
        </p:xfrm>
        <a:graphic>
          <a:graphicData uri="http://schemas.openxmlformats.org/drawingml/2006/table">
            <a:tbl>
              <a:tblPr firstRow="1" bandRow="1">
                <a:tableStyleId>{4C3C2611-4C71-4FC5-86AE-919BDF0F9419}</a:tableStyleId>
              </a:tblPr>
              <a:tblGrid>
                <a:gridCol w="1353338">
                  <a:extLst>
                    <a:ext uri="{9D8B030D-6E8A-4147-A177-3AD203B41FA5}">
                      <a16:colId xmlns:a16="http://schemas.microsoft.com/office/drawing/2014/main" val="20000"/>
                    </a:ext>
                  </a:extLst>
                </a:gridCol>
                <a:gridCol w="1493656">
                  <a:extLst>
                    <a:ext uri="{9D8B030D-6E8A-4147-A177-3AD203B41FA5}">
                      <a16:colId xmlns:a16="http://schemas.microsoft.com/office/drawing/2014/main" val="20001"/>
                    </a:ext>
                  </a:extLst>
                </a:gridCol>
                <a:gridCol w="1423496">
                  <a:extLst>
                    <a:ext uri="{9D8B030D-6E8A-4147-A177-3AD203B41FA5}">
                      <a16:colId xmlns:a16="http://schemas.microsoft.com/office/drawing/2014/main" val="20002"/>
                    </a:ext>
                  </a:extLst>
                </a:gridCol>
                <a:gridCol w="1423496">
                  <a:extLst>
                    <a:ext uri="{9D8B030D-6E8A-4147-A177-3AD203B41FA5}">
                      <a16:colId xmlns:a16="http://schemas.microsoft.com/office/drawing/2014/main" val="20003"/>
                    </a:ext>
                  </a:extLst>
                </a:gridCol>
                <a:gridCol w="1423496">
                  <a:extLst>
                    <a:ext uri="{9D8B030D-6E8A-4147-A177-3AD203B41FA5}">
                      <a16:colId xmlns:a16="http://schemas.microsoft.com/office/drawing/2014/main" val="20004"/>
                    </a:ext>
                  </a:extLst>
                </a:gridCol>
              </a:tblGrid>
              <a:tr h="325045">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defRPr sz="1800" b="1">
                          <a:solidFill>
                            <a:srgbClr val="FFFFFF"/>
                          </a:solidFill>
                        </a:defRPr>
                      </a:pPr>
                      <a:endParaRPr dirty="0"/>
                    </a:p>
                  </a:txBody>
                  <a:tcPr marL="45720" marR="4572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93873">
                <a:tc>
                  <a:txBody>
                    <a:bodyPr/>
                    <a:lstStyle/>
                    <a:p>
                      <a:pPr algn="ctr">
                        <a:defRPr sz="1000"/>
                      </a:pPr>
                      <a:endParaRPr dirty="0"/>
                    </a:p>
                    <a:p>
                      <a:pPr algn="ctr"/>
                      <a:r>
                        <a:rPr lang="en-US" dirty="0"/>
                        <a:t>283 </a:t>
                      </a:r>
                      <a:r>
                        <a:rPr dirty="0"/>
                        <a:t>Ads</a:t>
                      </a:r>
                    </a:p>
                    <a:p>
                      <a:pPr algn="ctr">
                        <a:defRPr>
                          <a:solidFill>
                            <a:srgbClr val="00B050"/>
                          </a:solidFill>
                        </a:defRPr>
                      </a:pPr>
                      <a:r>
                        <a:rPr lang="en-US" b="1" dirty="0">
                          <a:solidFill>
                            <a:schemeClr val="tx1"/>
                          </a:solidFill>
                        </a:rPr>
                        <a:t>No change</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dirty="0"/>
                    </a:p>
                    <a:p>
                      <a:pPr algn="ctr"/>
                      <a:r>
                        <a:rPr lang="en-US" dirty="0"/>
                        <a:t>128 Ads</a:t>
                      </a:r>
                    </a:p>
                    <a:p>
                      <a:pPr algn="ctr">
                        <a:defRPr>
                          <a:solidFill>
                            <a:srgbClr val="00B050"/>
                          </a:solidFill>
                        </a:defRPr>
                      </a:pPr>
                      <a:r>
                        <a:rPr lang="en-US" b="1" dirty="0">
                          <a:solidFill>
                            <a:srgbClr val="FF0000"/>
                          </a:solidFill>
                        </a:rPr>
                        <a:t>(-3%)</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                                 </a:t>
                      </a:r>
                    </a:p>
                    <a:p>
                      <a:pPr algn="ctr"/>
                      <a:r>
                        <a:rPr lang="en-US" dirty="0"/>
                        <a:t>                                    </a:t>
                      </a:r>
                      <a:r>
                        <a:rPr lang="en-US" baseline="0" dirty="0"/>
                        <a:t>87 </a:t>
                      </a:r>
                      <a:r>
                        <a:rPr lang="en-US" dirty="0"/>
                        <a:t>Ads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00B050"/>
                          </a:solidFill>
                        </a:rPr>
                        <a:t>NEW</a:t>
                      </a:r>
                    </a:p>
                    <a:p>
                      <a:pPr algn="ctr"/>
                      <a:endParaRPr lang="en-US" dirty="0"/>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dirty="0"/>
                    </a:p>
                    <a:p>
                      <a:pPr algn="ctr"/>
                      <a:endParaRPr lang="en-US" dirty="0"/>
                    </a:p>
                    <a:p>
                      <a:pPr algn="ctr"/>
                      <a:r>
                        <a:rPr lang="en-US" dirty="0"/>
                        <a:t>75 Ads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00B050"/>
                          </a:solidFill>
                        </a:rPr>
                        <a:t>NEW</a:t>
                      </a:r>
                    </a:p>
                    <a:p>
                      <a:pPr algn="ctr"/>
                      <a:endParaRPr lang="en-US" b="1" dirty="0">
                        <a:solidFill>
                          <a:srgbClr val="92D050"/>
                        </a:solidFill>
                      </a:endParaRP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baseline="0" dirty="0"/>
                    </a:p>
                    <a:p>
                      <a:pPr algn="ctr"/>
                      <a:r>
                        <a:rPr lang="en-US" baseline="0" dirty="0"/>
                        <a:t>74 </a:t>
                      </a:r>
                      <a:r>
                        <a:rPr lang="en-US" dirty="0"/>
                        <a:t>Ads </a:t>
                      </a:r>
                    </a:p>
                    <a:p>
                      <a:pPr algn="ctr">
                        <a:defRPr>
                          <a:solidFill>
                            <a:srgbClr val="00B050"/>
                          </a:solidFill>
                        </a:defRPr>
                      </a:pPr>
                      <a:r>
                        <a:rPr lang="en-US" b="1" dirty="0">
                          <a:solidFill>
                            <a:schemeClr val="tx1"/>
                          </a:solidFill>
                        </a:rPr>
                        <a:t>No change</a:t>
                      </a:r>
                    </a:p>
                  </a:txBody>
                  <a:tcPr marL="45720" marR="45720"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pic>
        <p:nvPicPr>
          <p:cNvPr id="7" name="Picture 6">
            <a:extLst>
              <a:ext uri="{FF2B5EF4-FFF2-40B4-BE49-F238E27FC236}">
                <a16:creationId xmlns:a16="http://schemas.microsoft.com/office/drawing/2014/main" id="{CF8846C1-5EAE-872E-D85C-AD2BCB76FCD9}"/>
              </a:ext>
            </a:extLst>
          </p:cNvPr>
          <p:cNvPicPr>
            <a:picLocks noChangeAspect="1"/>
          </p:cNvPicPr>
          <p:nvPr/>
        </p:nvPicPr>
        <p:blipFill>
          <a:blip r:embed="rId5"/>
          <a:stretch>
            <a:fillRect/>
          </a:stretch>
        </p:blipFill>
        <p:spPr>
          <a:xfrm>
            <a:off x="1625601" y="7904471"/>
            <a:ext cx="1688289" cy="610507"/>
          </a:xfrm>
          <a:prstGeom prst="rect">
            <a:avLst/>
          </a:prstGeom>
        </p:spPr>
      </p:pic>
      <p:pic>
        <p:nvPicPr>
          <p:cNvPr id="5" name="Picture 4" descr="Screen Shot 2021-01-26 at 1.04.36 PM.png">
            <a:extLst>
              <a:ext uri="{FF2B5EF4-FFF2-40B4-BE49-F238E27FC236}">
                <a16:creationId xmlns:a16="http://schemas.microsoft.com/office/drawing/2014/main" id="{610FFFF6-CF3A-5E14-96F8-E40B10AC273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73622" y="7967874"/>
            <a:ext cx="1416462" cy="596835"/>
          </a:xfrm>
          <a:prstGeom prst="rect">
            <a:avLst/>
          </a:prstGeom>
        </p:spPr>
      </p:pic>
      <p:pic>
        <p:nvPicPr>
          <p:cNvPr id="11" name="Picture 10">
            <a:extLst>
              <a:ext uri="{FF2B5EF4-FFF2-40B4-BE49-F238E27FC236}">
                <a16:creationId xmlns:a16="http://schemas.microsoft.com/office/drawing/2014/main" id="{671F2118-E4F5-9BAF-DDD5-C49DEBDE5AAF}"/>
              </a:ext>
            </a:extLst>
          </p:cNvPr>
          <p:cNvPicPr>
            <a:picLocks noChangeAspect="1"/>
          </p:cNvPicPr>
          <p:nvPr/>
        </p:nvPicPr>
        <p:blipFill>
          <a:blip r:embed="rId7"/>
          <a:stretch>
            <a:fillRect/>
          </a:stretch>
        </p:blipFill>
        <p:spPr>
          <a:xfrm>
            <a:off x="4944327" y="7813810"/>
            <a:ext cx="782852" cy="750899"/>
          </a:xfrm>
          <a:prstGeom prst="rect">
            <a:avLst/>
          </a:prstGeom>
        </p:spPr>
      </p:pic>
      <p:pic>
        <p:nvPicPr>
          <p:cNvPr id="13" name="Picture 12">
            <a:extLst>
              <a:ext uri="{FF2B5EF4-FFF2-40B4-BE49-F238E27FC236}">
                <a16:creationId xmlns:a16="http://schemas.microsoft.com/office/drawing/2014/main" id="{4E0B367C-99C1-2F26-0DB8-8D960F1B9395}"/>
              </a:ext>
            </a:extLst>
          </p:cNvPr>
          <p:cNvPicPr>
            <a:picLocks noChangeAspect="1"/>
          </p:cNvPicPr>
          <p:nvPr/>
        </p:nvPicPr>
        <p:blipFill>
          <a:blip r:embed="rId8"/>
          <a:stretch>
            <a:fillRect/>
          </a:stretch>
        </p:blipFill>
        <p:spPr>
          <a:xfrm>
            <a:off x="3392964" y="7954824"/>
            <a:ext cx="1304311" cy="468870"/>
          </a:xfrm>
          <a:prstGeom prst="rect">
            <a:avLst/>
          </a:prstGeom>
        </p:spPr>
      </p:pic>
      <p:graphicFrame>
        <p:nvGraphicFramePr>
          <p:cNvPr id="14" name="Chart 13">
            <a:extLst>
              <a:ext uri="{FF2B5EF4-FFF2-40B4-BE49-F238E27FC236}">
                <a16:creationId xmlns:a16="http://schemas.microsoft.com/office/drawing/2014/main" id="{00000000-0008-0000-0500-000005000000}"/>
              </a:ext>
            </a:extLst>
          </p:cNvPr>
          <p:cNvGraphicFramePr>
            <a:graphicFrameLocks/>
          </p:cNvGraphicFramePr>
          <p:nvPr>
            <p:extLst>
              <p:ext uri="{D42A27DB-BD31-4B8C-83A1-F6EECF244321}">
                <p14:modId xmlns:p14="http://schemas.microsoft.com/office/powerpoint/2010/main" val="2956105895"/>
              </p:ext>
            </p:extLst>
          </p:nvPr>
        </p:nvGraphicFramePr>
        <p:xfrm>
          <a:off x="286808" y="1381275"/>
          <a:ext cx="3695734" cy="2210349"/>
        </p:xfrm>
        <a:graphic>
          <a:graphicData uri="http://schemas.openxmlformats.org/drawingml/2006/chart">
            <c:chart xmlns:c="http://schemas.openxmlformats.org/drawingml/2006/chart" xmlns:r="http://schemas.openxmlformats.org/officeDocument/2006/relationships" r:id="rId9"/>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Freeform 3"/>
          <p:cNvSpPr/>
          <p:nvPr/>
        </p:nvSpPr>
        <p:spPr>
          <a:xfrm>
            <a:off x="0" y="0"/>
            <a:ext cx="7772400" cy="304800"/>
          </a:xfrm>
          <a:prstGeom prst="rect">
            <a:avLst/>
          </a:prstGeom>
          <a:solidFill>
            <a:schemeClr val="accent6">
              <a:lumMod val="60000"/>
              <a:lumOff val="40000"/>
            </a:schemeClr>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26" name="Freeform 3"/>
          <p:cNvSpPr/>
          <p:nvPr/>
        </p:nvSpPr>
        <p:spPr>
          <a:xfrm>
            <a:off x="-1" y="415290"/>
            <a:ext cx="6367300"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55" y="0"/>
                </a:lnTo>
                <a:lnTo>
                  <a:pt x="21600" y="21600"/>
                </a:lnTo>
                <a:lnTo>
                  <a:pt x="0" y="21600"/>
                </a:lnTo>
                <a:lnTo>
                  <a:pt x="0" y="0"/>
                </a:lnTo>
              </a:path>
            </a:pathLst>
          </a:cu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7" name="Freeform 3"/>
          <p:cNvSpPr/>
          <p:nvPr/>
        </p:nvSpPr>
        <p:spPr>
          <a:xfrm>
            <a:off x="5257800" y="410381"/>
            <a:ext cx="2514601" cy="6407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1003" y="21600"/>
                </a:lnTo>
                <a:lnTo>
                  <a:pt x="0" y="0"/>
                </a:lnTo>
                <a:lnTo>
                  <a:pt x="21600" y="0"/>
                </a:lnTo>
                <a:lnTo>
                  <a:pt x="21600" y="2160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8" name="Freeform 3"/>
          <p:cNvSpPr/>
          <p:nvPr/>
        </p:nvSpPr>
        <p:spPr>
          <a:xfrm>
            <a:off x="0" y="9448800"/>
            <a:ext cx="7772400" cy="609600"/>
          </a:xfrm>
          <a:prstGeom prst="rect">
            <a:avLst/>
          </a:prstGeom>
          <a:solidFill>
            <a:schemeClr val="accent5">
              <a:lumMod val="75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29" name="Freeform 3"/>
          <p:cNvSpPr/>
          <p:nvPr/>
        </p:nvSpPr>
        <p:spPr>
          <a:xfrm>
            <a:off x="0" y="9421341"/>
            <a:ext cx="1778001" cy="63705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038" y="0"/>
                </a:lnTo>
                <a:lnTo>
                  <a:pt x="21600" y="21600"/>
                </a:lnTo>
                <a:lnTo>
                  <a:pt x="0" y="21600"/>
                </a:lnTo>
                <a:lnTo>
                  <a:pt x="0" y="0"/>
                </a:lnTo>
              </a:path>
            </a:pathLst>
          </a:custGeom>
          <a:solidFill>
            <a:srgbClr val="FFFFFF"/>
          </a:solidFill>
          <a:ln w="12700">
            <a:solidFill>
              <a:srgbClr val="000000">
                <a:alpha val="0"/>
              </a:srgbClr>
            </a:solidFill>
          </a:ln>
        </p:spPr>
        <p:txBody>
          <a:bodyPr lIns="45719" rIns="45719" anchor="ctr"/>
          <a:lstStyle/>
          <a:p>
            <a:pPr algn="ctr">
              <a:defRPr>
                <a:solidFill>
                  <a:srgbClr val="FFFFFF"/>
                </a:solidFill>
              </a:defRPr>
            </a:pPr>
            <a:endParaRPr dirty="0"/>
          </a:p>
        </p:txBody>
      </p:sp>
      <p:sp>
        <p:nvSpPr>
          <p:cNvPr id="230" name="Freeform 3"/>
          <p:cNvSpPr/>
          <p:nvPr/>
        </p:nvSpPr>
        <p:spPr>
          <a:xfrm>
            <a:off x="0" y="9442501"/>
            <a:ext cx="1625601" cy="615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52" y="0"/>
                </a:lnTo>
                <a:lnTo>
                  <a:pt x="21600" y="21600"/>
                </a:lnTo>
                <a:lnTo>
                  <a:pt x="0" y="21600"/>
                </a:lnTo>
                <a:lnTo>
                  <a:pt x="0" y="0"/>
                </a:lnTo>
              </a:path>
            </a:pathLst>
          </a:custGeom>
          <a:solidFill>
            <a:schemeClr val="accent5">
              <a:lumMod val="20000"/>
              <a:lumOff val="80000"/>
            </a:schemeClr>
          </a:solidFill>
          <a:ln w="12700">
            <a:solidFill>
              <a:srgbClr val="000000">
                <a:alpha val="0"/>
              </a:srgbClr>
            </a:solidFill>
          </a:ln>
        </p:spPr>
        <p:txBody>
          <a:bodyPr lIns="45719" rIns="45719" anchor="ctr"/>
          <a:lstStyle/>
          <a:p>
            <a:pPr algn="ctr"/>
            <a:endParaRPr dirty="0">
              <a:solidFill>
                <a:srgbClr val="FFFFFF"/>
              </a:solidFill>
            </a:endParaRPr>
          </a:p>
        </p:txBody>
      </p:sp>
      <p:sp>
        <p:nvSpPr>
          <p:cNvPr id="231" name="TextBox 1"/>
          <p:cNvSpPr txBox="1"/>
          <p:nvPr/>
        </p:nvSpPr>
        <p:spPr>
          <a:xfrm>
            <a:off x="292099" y="9626599"/>
            <a:ext cx="127001" cy="232196"/>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lnSpc>
                <a:spcPts val="1900"/>
              </a:lnSpc>
              <a:defRPr sz="1400" b="1">
                <a:solidFill>
                  <a:srgbClr val="2A3E92"/>
                </a:solidFill>
                <a:latin typeface="Century Gothic"/>
                <a:ea typeface="Century Gothic"/>
                <a:cs typeface="Century Gothic"/>
                <a:sym typeface="Century Gothic"/>
              </a:defRPr>
            </a:lvl1pPr>
          </a:lstStyle>
          <a:p>
            <a:r>
              <a:rPr dirty="0"/>
              <a:t>4</a:t>
            </a:r>
          </a:p>
        </p:txBody>
      </p:sp>
      <p:sp>
        <p:nvSpPr>
          <p:cNvPr id="232" name="Rectangle 21"/>
          <p:cNvSpPr txBox="1"/>
          <p:nvPr/>
        </p:nvSpPr>
        <p:spPr>
          <a:xfrm>
            <a:off x="3287739" y="1236921"/>
            <a:ext cx="1282462" cy="3454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lgn="ctr">
              <a:defRPr sz="1600" b="1">
                <a:solidFill>
                  <a:srgbClr val="2A3E92"/>
                </a:solidFill>
                <a:latin typeface="Century Gothic"/>
                <a:ea typeface="Century Gothic"/>
                <a:cs typeface="Century Gothic"/>
                <a:sym typeface="Century Gothic"/>
              </a:defRPr>
            </a:lvl1pPr>
          </a:lstStyle>
          <a:p>
            <a:r>
              <a:rPr dirty="0">
                <a:solidFill>
                  <a:schemeClr val="accent5">
                    <a:lumMod val="50000"/>
                  </a:schemeClr>
                </a:solidFill>
              </a:rPr>
              <a:t>DEFINITIONS</a:t>
            </a:r>
          </a:p>
        </p:txBody>
      </p:sp>
      <p:sp>
        <p:nvSpPr>
          <p:cNvPr id="233" name="Rectangle 5"/>
          <p:cNvSpPr txBox="1"/>
          <p:nvPr/>
        </p:nvSpPr>
        <p:spPr>
          <a:xfrm>
            <a:off x="366477" y="1628533"/>
            <a:ext cx="7124983" cy="456311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just">
              <a:lnSpc>
                <a:spcPct val="115000"/>
              </a:lnSpc>
              <a:defRPr sz="1200" b="1"/>
            </a:pPr>
            <a:r>
              <a:rPr dirty="0"/>
              <a:t>Labor force</a:t>
            </a:r>
            <a:r>
              <a:rPr b="0" dirty="0"/>
              <a:t>: Persons classified as employed or unemployed.</a:t>
            </a:r>
          </a:p>
          <a:p>
            <a:pPr indent="457200" algn="just">
              <a:lnSpc>
                <a:spcPct val="115000"/>
              </a:lnSpc>
              <a:defRPr sz="1200"/>
            </a:pPr>
            <a:r>
              <a:rPr dirty="0"/>
              <a:t> </a:t>
            </a:r>
          </a:p>
          <a:p>
            <a:pPr algn="just">
              <a:lnSpc>
                <a:spcPct val="115000"/>
              </a:lnSpc>
              <a:defRPr sz="1200" b="1"/>
            </a:pPr>
            <a:r>
              <a:rPr dirty="0"/>
              <a:t>Employed persons:</a:t>
            </a:r>
            <a:r>
              <a:rPr b="0" dirty="0"/>
              <a:t> Persons 16 years and over in the civilian noninstitutional population who, during the reference week, (a) did any work at all (at least 1 hour) as paid employees; worked in their own business, profession, or on their own farm, or worked 15 hours or more as unpaid workers in an enterprise operated by a member of the family; and (b) all those who were not working but who had jobs or businesses from which they were temporarily absent because of vacation, illness, bad weather, childcare problems, maternity or paternity leave, labor-management dispute, job training, or other family or personal reasons, whether or not they were paid for the time off or were seeking other jobs. Each employed person is counted only once, even if he or she holds more than one job. Excluded are persons whose only activity consisted of work around their own house (painting, repairing, or own home housework) or volunteer work for religious, charitable, and other organizations.</a:t>
            </a:r>
          </a:p>
          <a:p>
            <a:pPr indent="457200" algn="just">
              <a:lnSpc>
                <a:spcPct val="115000"/>
              </a:lnSpc>
              <a:defRPr sz="1200"/>
            </a:pPr>
            <a:r>
              <a:rPr dirty="0"/>
              <a:t> </a:t>
            </a:r>
          </a:p>
          <a:p>
            <a:pPr algn="just">
              <a:lnSpc>
                <a:spcPct val="115000"/>
              </a:lnSpc>
              <a:defRPr sz="1200" b="1"/>
            </a:pPr>
            <a:r>
              <a:rPr dirty="0"/>
              <a:t>Unemployed persons: </a:t>
            </a:r>
            <a:r>
              <a:rPr b="0" dirty="0"/>
              <a:t>Persons aged 16 years and older who had no employment during the reference week, were available for work, except for temporary illness, and had made specific efforts to find employment sometime during the 4-week period ending with the reference week. Persons who were waiting to be recalled to a job from which they had been laid off need not have been looking for work to be classified as unemployed.</a:t>
            </a:r>
          </a:p>
          <a:p>
            <a:pPr indent="457200" algn="just">
              <a:lnSpc>
                <a:spcPct val="115000"/>
              </a:lnSpc>
              <a:defRPr sz="1200"/>
            </a:pPr>
            <a:r>
              <a:rPr dirty="0"/>
              <a:t> </a:t>
            </a:r>
          </a:p>
          <a:p>
            <a:pPr algn="just">
              <a:lnSpc>
                <a:spcPct val="115000"/>
              </a:lnSpc>
              <a:defRPr sz="1200" b="1"/>
            </a:pPr>
            <a:r>
              <a:rPr dirty="0"/>
              <a:t>Unemployment rate:</a:t>
            </a:r>
            <a:r>
              <a:rPr b="0" dirty="0"/>
              <a:t> The unemployment rate represents the number unemployed as a percent of the labor force.</a:t>
            </a:r>
          </a:p>
        </p:txBody>
      </p:sp>
      <p:sp>
        <p:nvSpPr>
          <p:cNvPr id="234" name="TextBox 1"/>
          <p:cNvSpPr txBox="1"/>
          <p:nvPr/>
        </p:nvSpPr>
        <p:spPr>
          <a:xfrm>
            <a:off x="1358899" y="9524999"/>
            <a:ext cx="2647555" cy="196122"/>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p>
            <a:pPr>
              <a:lnSpc>
                <a:spcPts val="1600"/>
              </a:lnSpc>
              <a:tabLst>
                <a:tab pos="254000" algn="l"/>
              </a:tabLst>
              <a:defRPr sz="1200" b="1">
                <a:solidFill>
                  <a:srgbClr val="FFFFFF"/>
                </a:solidFill>
                <a:latin typeface="Century Gothic"/>
                <a:ea typeface="Century Gothic"/>
                <a:cs typeface="Century Gothic"/>
                <a:sym typeface="Century Gothic"/>
              </a:defRPr>
            </a:pPr>
            <a:r>
              <a:rPr dirty="0"/>
              <a:t>Source:</a:t>
            </a:r>
            <a:r>
              <a:rPr b="0" dirty="0">
                <a:solidFill>
                  <a:srgbClr val="000000"/>
                </a:solidFill>
                <a:latin typeface="Times New Roman"/>
                <a:ea typeface="Times New Roman"/>
                <a:cs typeface="Times New Roman"/>
                <a:sym typeface="Times New Roman"/>
              </a:rPr>
              <a:t> </a:t>
            </a:r>
            <a:r>
              <a:rPr dirty="0"/>
              <a:t>US Bureau of Labor Statistics</a:t>
            </a:r>
          </a:p>
        </p:txBody>
      </p:sp>
      <p:sp>
        <p:nvSpPr>
          <p:cNvPr id="235" name="TextBox 1"/>
          <p:cNvSpPr txBox="1"/>
          <p:nvPr/>
        </p:nvSpPr>
        <p:spPr>
          <a:xfrm>
            <a:off x="76199" y="769142"/>
            <a:ext cx="5713704" cy="229682"/>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algn="ctr">
              <a:lnSpc>
                <a:spcPts val="1600"/>
              </a:lnSpc>
              <a:tabLst>
                <a:tab pos="736600" algn="l"/>
              </a:tabLst>
              <a:defRPr sz="2400" b="1">
                <a:solidFill>
                  <a:srgbClr val="FFFFFF"/>
                </a:solidFill>
                <a:latin typeface="Century Gothic"/>
                <a:ea typeface="Century Gothic"/>
                <a:cs typeface="Century Gothic"/>
                <a:sym typeface="Century Gothic"/>
              </a:defRPr>
            </a:pPr>
            <a:r>
              <a:rPr dirty="0"/>
              <a:t>Labor</a:t>
            </a:r>
            <a:r>
              <a:rPr b="0" dirty="0">
                <a:solidFill>
                  <a:srgbClr val="000000"/>
                </a:solidFill>
              </a:rPr>
              <a:t> </a:t>
            </a:r>
            <a:r>
              <a:rPr dirty="0"/>
              <a:t>Market Report:</a:t>
            </a:r>
            <a:r>
              <a:rPr b="0" dirty="0">
                <a:solidFill>
                  <a:srgbClr val="000000"/>
                </a:solidFill>
              </a:rPr>
              <a:t> </a:t>
            </a:r>
            <a:r>
              <a:rPr dirty="0"/>
              <a:t>Verdugo</a:t>
            </a:r>
            <a:r>
              <a:rPr b="0" dirty="0">
                <a:solidFill>
                  <a:srgbClr val="000000"/>
                </a:solidFill>
              </a:rPr>
              <a:t> </a:t>
            </a:r>
            <a:r>
              <a:rPr dirty="0"/>
              <a:t>Region</a:t>
            </a:r>
          </a:p>
        </p:txBody>
      </p:sp>
      <p:sp>
        <p:nvSpPr>
          <p:cNvPr id="236" name="Rectangle 15"/>
          <p:cNvSpPr txBox="1"/>
          <p:nvPr/>
        </p:nvSpPr>
        <p:spPr>
          <a:xfrm>
            <a:off x="286808" y="424226"/>
            <a:ext cx="4913533" cy="293155"/>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lnSpc>
                <a:spcPts val="1600"/>
              </a:lnSpc>
              <a:tabLst>
                <a:tab pos="736600" algn="l"/>
              </a:tabLst>
              <a:defRPr sz="1400" b="1">
                <a:solidFill>
                  <a:srgbClr val="FFFFFF"/>
                </a:solidFill>
                <a:latin typeface="Century Gothic"/>
                <a:ea typeface="Century Gothic"/>
                <a:cs typeface="Century Gothic"/>
                <a:sym typeface="Century Gothic"/>
              </a:defRPr>
            </a:pPr>
            <a:r>
              <a:rPr dirty="0"/>
              <a:t>Verdugo</a:t>
            </a:r>
            <a:r>
              <a:rPr b="0" dirty="0">
                <a:solidFill>
                  <a:srgbClr val="000000"/>
                </a:solidFill>
              </a:rPr>
              <a:t> </a:t>
            </a:r>
            <a:r>
              <a:rPr dirty="0"/>
              <a:t>Workforce</a:t>
            </a:r>
            <a:r>
              <a:rPr b="0" dirty="0">
                <a:solidFill>
                  <a:srgbClr val="000000"/>
                </a:solidFill>
              </a:rPr>
              <a:t> </a:t>
            </a:r>
            <a:r>
              <a:rPr dirty="0"/>
              <a:t>Development</a:t>
            </a:r>
            <a:r>
              <a:rPr b="0" dirty="0">
                <a:solidFill>
                  <a:srgbClr val="000000"/>
                </a:solidFill>
              </a:rPr>
              <a:t> </a:t>
            </a:r>
            <a:r>
              <a:rPr dirty="0"/>
              <a:t>Board</a:t>
            </a:r>
          </a:p>
        </p:txBody>
      </p:sp>
      <p:sp>
        <p:nvSpPr>
          <p:cNvPr id="237" name="TextBox 1"/>
          <p:cNvSpPr txBox="1"/>
          <p:nvPr/>
        </p:nvSpPr>
        <p:spPr>
          <a:xfrm>
            <a:off x="6260123" y="496760"/>
            <a:ext cx="1492819" cy="46557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July 2024</a:t>
            </a:r>
          </a:p>
          <a:p>
            <a:pPr algn="ctr">
              <a:lnSpc>
                <a:spcPts val="1900"/>
              </a:lnSpc>
              <a:defRPr sz="1400" b="1">
                <a:solidFill>
                  <a:srgbClr val="2A3E92"/>
                </a:solidFill>
                <a:latin typeface="Century Gothic"/>
                <a:ea typeface="Century Gothic"/>
                <a:cs typeface="Century Gothic"/>
                <a:sym typeface="Century Gothic"/>
              </a:defRPr>
            </a:pPr>
            <a:r>
              <a:rPr lang="en-US" dirty="0">
                <a:solidFill>
                  <a:schemeClr val="accent5">
                    <a:lumMod val="50000"/>
                  </a:schemeClr>
                </a:solidFill>
              </a:rPr>
              <a:t>Quarterly Issue</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20172</TotalTime>
  <Words>985</Words>
  <Application>Microsoft Office PowerPoint</Application>
  <PresentationFormat>Custom</PresentationFormat>
  <Paragraphs>120</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Century Gothic</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Velasco, Judith</dc:creator>
  <cp:lastModifiedBy>Kurdoghlian, Lori</cp:lastModifiedBy>
  <cp:revision>112</cp:revision>
  <cp:lastPrinted>2023-10-25T16:58:32Z</cp:lastPrinted>
  <dcterms:modified xsi:type="dcterms:W3CDTF">2024-09-04T19:21:55Z</dcterms:modified>
</cp:coreProperties>
</file>