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1.xml" ContentType="application/vnd.openxmlformats-officedocument.presentationml.notesSlide+xml"/>
  <Override PartName="/ppt/charts/chart4.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6" r:id="rId2"/>
    <p:sldId id="257" r:id="rId3"/>
    <p:sldId id="258" r:id="rId4"/>
    <p:sldId id="259" r:id="rId5"/>
  </p:sldIdLst>
  <p:sldSz cx="7772400" cy="10058400"/>
  <p:notesSz cx="7023100" cy="93091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452076-13BA-46E9-AFCE-62A43DDD6A64}" v="26" dt="2024-02-06T19:45:24.293"/>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wholeTbl>
    <a:band2H>
      <a:tcTxStyle/>
      <a:tcStyle>
        <a:tcBdr/>
        <a:fill>
          <a:solidFill>
            <a:srgbClr val="FFFFFF"/>
          </a:solidFill>
        </a:fill>
      </a:tcStyle>
    </a:band2H>
    <a:firstCo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firstCol>
    <a:lastRow>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lastRow>
    <a:firstRow>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01" autoAdjust="0"/>
    <p:restoredTop sz="94660"/>
  </p:normalViewPr>
  <p:slideViewPr>
    <p:cSldViewPr snapToGrid="0" snapToObjects="1">
      <p:cViewPr varScale="1">
        <p:scale>
          <a:sx n="82" d="100"/>
          <a:sy n="82" d="100"/>
        </p:scale>
        <p:origin x="2484" y="102"/>
      </p:cViewPr>
      <p:guideLst>
        <p:guide orient="horz" pos="3168"/>
        <p:guide pos="244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urdoghlian, Lori" userId="7e3b2fe1-15d6-425c-b383-3d9846ef468c" providerId="ADAL" clId="{17452076-13BA-46E9-AFCE-62A43DDD6A64}"/>
    <pc:docChg chg="custSel modSld">
      <pc:chgData name="Kurdoghlian, Lori" userId="7e3b2fe1-15d6-425c-b383-3d9846ef468c" providerId="ADAL" clId="{17452076-13BA-46E9-AFCE-62A43DDD6A64}" dt="2024-02-06T19:46:07.397" v="520" actId="20577"/>
      <pc:docMkLst>
        <pc:docMk/>
      </pc:docMkLst>
      <pc:sldChg chg="addSp delSp modSp mod">
        <pc:chgData name="Kurdoghlian, Lori" userId="7e3b2fe1-15d6-425c-b383-3d9846ef468c" providerId="ADAL" clId="{17452076-13BA-46E9-AFCE-62A43DDD6A64}" dt="2024-01-24T20:47:01.840" v="463" actId="20577"/>
        <pc:sldMkLst>
          <pc:docMk/>
          <pc:sldMk cId="0" sldId="256"/>
        </pc:sldMkLst>
        <pc:spChg chg="mod">
          <ac:chgData name="Kurdoghlian, Lori" userId="7e3b2fe1-15d6-425c-b383-3d9846ef468c" providerId="ADAL" clId="{17452076-13BA-46E9-AFCE-62A43DDD6A64}" dt="2024-01-24T20:43:17.640" v="347" actId="20577"/>
          <ac:spMkLst>
            <pc:docMk/>
            <pc:sldMk cId="0" sldId="256"/>
            <ac:spMk id="114" creationId="{00000000-0000-0000-0000-000000000000}"/>
          </ac:spMkLst>
        </pc:spChg>
        <pc:spChg chg="mod">
          <ac:chgData name="Kurdoghlian, Lori" userId="7e3b2fe1-15d6-425c-b383-3d9846ef468c" providerId="ADAL" clId="{17452076-13BA-46E9-AFCE-62A43DDD6A64}" dt="2024-01-23T19:05:29.156" v="298" actId="20577"/>
          <ac:spMkLst>
            <pc:docMk/>
            <pc:sldMk cId="0" sldId="256"/>
            <ac:spMk id="116" creationId="{00000000-0000-0000-0000-000000000000}"/>
          </ac:spMkLst>
        </pc:spChg>
        <pc:spChg chg="mod">
          <ac:chgData name="Kurdoghlian, Lori" userId="7e3b2fe1-15d6-425c-b383-3d9846ef468c" providerId="ADAL" clId="{17452076-13BA-46E9-AFCE-62A43DDD6A64}" dt="2024-01-24T20:07:39.822" v="310" actId="20577"/>
          <ac:spMkLst>
            <pc:docMk/>
            <pc:sldMk cId="0" sldId="256"/>
            <ac:spMk id="126" creationId="{00000000-0000-0000-0000-000000000000}"/>
          </ac:spMkLst>
        </pc:spChg>
        <pc:spChg chg="mod">
          <ac:chgData name="Kurdoghlian, Lori" userId="7e3b2fe1-15d6-425c-b383-3d9846ef468c" providerId="ADAL" clId="{17452076-13BA-46E9-AFCE-62A43DDD6A64}" dt="2024-01-24T20:02:51.939" v="304" actId="20577"/>
          <ac:spMkLst>
            <pc:docMk/>
            <pc:sldMk cId="0" sldId="256"/>
            <ac:spMk id="133" creationId="{00000000-0000-0000-0000-000000000000}"/>
          </ac:spMkLst>
        </pc:spChg>
        <pc:spChg chg="mod">
          <ac:chgData name="Kurdoghlian, Lori" userId="7e3b2fe1-15d6-425c-b383-3d9846ef468c" providerId="ADAL" clId="{17452076-13BA-46E9-AFCE-62A43DDD6A64}" dt="2024-01-24T20:04:44.212" v="309" actId="20577"/>
          <ac:spMkLst>
            <pc:docMk/>
            <pc:sldMk cId="0" sldId="256"/>
            <ac:spMk id="140" creationId="{00000000-0000-0000-0000-000000000000}"/>
          </ac:spMkLst>
        </pc:spChg>
        <pc:spChg chg="mod">
          <ac:chgData name="Kurdoghlian, Lori" userId="7e3b2fe1-15d6-425c-b383-3d9846ef468c" providerId="ADAL" clId="{17452076-13BA-46E9-AFCE-62A43DDD6A64}" dt="2024-01-24T20:08:06.275" v="314" actId="20577"/>
          <ac:spMkLst>
            <pc:docMk/>
            <pc:sldMk cId="0" sldId="256"/>
            <ac:spMk id="164" creationId="{00000000-0000-0000-0000-000000000000}"/>
          </ac:spMkLst>
        </pc:spChg>
        <pc:spChg chg="mod">
          <ac:chgData name="Kurdoghlian, Lori" userId="7e3b2fe1-15d6-425c-b383-3d9846ef468c" providerId="ADAL" clId="{17452076-13BA-46E9-AFCE-62A43DDD6A64}" dt="2024-01-24T20:10:47.959" v="338" actId="20577"/>
          <ac:spMkLst>
            <pc:docMk/>
            <pc:sldMk cId="0" sldId="256"/>
            <ac:spMk id="172" creationId="{00000000-0000-0000-0000-000000000000}"/>
          </ac:spMkLst>
        </pc:spChg>
        <pc:spChg chg="mod">
          <ac:chgData name="Kurdoghlian, Lori" userId="7e3b2fe1-15d6-425c-b383-3d9846ef468c" providerId="ADAL" clId="{17452076-13BA-46E9-AFCE-62A43DDD6A64}" dt="2024-01-24T20:47:01.840" v="463" actId="20577"/>
          <ac:spMkLst>
            <pc:docMk/>
            <pc:sldMk cId="0" sldId="256"/>
            <ac:spMk id="174" creationId="{00000000-0000-0000-0000-000000000000}"/>
          </ac:spMkLst>
        </pc:spChg>
        <pc:graphicFrameChg chg="add mod">
          <ac:chgData name="Kurdoghlian, Lori" userId="7e3b2fe1-15d6-425c-b383-3d9846ef468c" providerId="ADAL" clId="{17452076-13BA-46E9-AFCE-62A43DDD6A64}" dt="2024-01-24T20:10:12.114" v="330" actId="14100"/>
          <ac:graphicFrameMkLst>
            <pc:docMk/>
            <pc:sldMk cId="0" sldId="256"/>
            <ac:graphicFrameMk id="2" creationId="{F6B9EB00-7B8B-4F23-B842-309D3807B6A1}"/>
          </ac:graphicFrameMkLst>
        </pc:graphicFrameChg>
        <pc:graphicFrameChg chg="del">
          <ac:chgData name="Kurdoghlian, Lori" userId="7e3b2fe1-15d6-425c-b383-3d9846ef468c" providerId="ADAL" clId="{17452076-13BA-46E9-AFCE-62A43DDD6A64}" dt="2024-01-24T20:09:40.999" v="319" actId="478"/>
          <ac:graphicFrameMkLst>
            <pc:docMk/>
            <pc:sldMk cId="0" sldId="256"/>
            <ac:graphicFrameMk id="3" creationId="{F6B9EB00-7B8B-4F23-B842-309D3807B6A1}"/>
          </ac:graphicFrameMkLst>
        </pc:graphicFrameChg>
        <pc:graphicFrameChg chg="add mod">
          <ac:chgData name="Kurdoghlian, Lori" userId="7e3b2fe1-15d6-425c-b383-3d9846ef468c" providerId="ADAL" clId="{17452076-13BA-46E9-AFCE-62A43DDD6A64}" dt="2024-01-24T20:45:37.856" v="398" actId="14100"/>
          <ac:graphicFrameMkLst>
            <pc:docMk/>
            <pc:sldMk cId="0" sldId="256"/>
            <ac:graphicFrameMk id="4" creationId="{1239D0F0-4424-4B1D-A62F-4F10BBB20A20}"/>
          </ac:graphicFrameMkLst>
        </pc:graphicFrameChg>
        <pc:graphicFrameChg chg="del">
          <ac:chgData name="Kurdoghlian, Lori" userId="7e3b2fe1-15d6-425c-b383-3d9846ef468c" providerId="ADAL" clId="{17452076-13BA-46E9-AFCE-62A43DDD6A64}" dt="2024-01-24T20:43:47.998" v="348" actId="478"/>
          <ac:graphicFrameMkLst>
            <pc:docMk/>
            <pc:sldMk cId="0" sldId="256"/>
            <ac:graphicFrameMk id="5" creationId="{1239D0F0-4424-4B1D-A62F-4F10BBB20A20}"/>
          </ac:graphicFrameMkLst>
        </pc:graphicFrameChg>
      </pc:sldChg>
      <pc:sldChg chg="addSp delSp modSp mod">
        <pc:chgData name="Kurdoghlian, Lori" userId="7e3b2fe1-15d6-425c-b383-3d9846ef468c" providerId="ADAL" clId="{17452076-13BA-46E9-AFCE-62A43DDD6A64}" dt="2024-01-23T18:57:10.599" v="235" actId="6549"/>
        <pc:sldMkLst>
          <pc:docMk/>
          <pc:sldMk cId="0" sldId="257"/>
        </pc:sldMkLst>
        <pc:spChg chg="mod">
          <ac:chgData name="Kurdoghlian, Lori" userId="7e3b2fe1-15d6-425c-b383-3d9846ef468c" providerId="ADAL" clId="{17452076-13BA-46E9-AFCE-62A43DDD6A64}" dt="2024-01-23T18:57:10.599" v="235" actId="6549"/>
          <ac:spMkLst>
            <pc:docMk/>
            <pc:sldMk cId="0" sldId="257"/>
            <ac:spMk id="188" creationId="{00000000-0000-0000-0000-000000000000}"/>
          </ac:spMkLst>
        </pc:spChg>
        <pc:spChg chg="mod">
          <ac:chgData name="Kurdoghlian, Lori" userId="7e3b2fe1-15d6-425c-b383-3d9846ef468c" providerId="ADAL" clId="{17452076-13BA-46E9-AFCE-62A43DDD6A64}" dt="2024-01-23T18:20:56.869" v="0"/>
          <ac:spMkLst>
            <pc:docMk/>
            <pc:sldMk cId="0" sldId="257"/>
            <ac:spMk id="193" creationId="{00000000-0000-0000-0000-000000000000}"/>
          </ac:spMkLst>
        </pc:spChg>
        <pc:graphicFrameChg chg="add mod">
          <ac:chgData name="Kurdoghlian, Lori" userId="7e3b2fe1-15d6-425c-b383-3d9846ef468c" providerId="ADAL" clId="{17452076-13BA-46E9-AFCE-62A43DDD6A64}" dt="2024-01-23T18:50:56.890" v="18" actId="255"/>
          <ac:graphicFrameMkLst>
            <pc:docMk/>
            <pc:sldMk cId="0" sldId="257"/>
            <ac:graphicFrameMk id="2" creationId="{B8D65A1A-5305-485B-8CB9-A3D9F3825FC0}"/>
          </ac:graphicFrameMkLst>
        </pc:graphicFrameChg>
        <pc:graphicFrameChg chg="del">
          <ac:chgData name="Kurdoghlian, Lori" userId="7e3b2fe1-15d6-425c-b383-3d9846ef468c" providerId="ADAL" clId="{17452076-13BA-46E9-AFCE-62A43DDD6A64}" dt="2024-01-23T18:49:42.473" v="3" actId="478"/>
          <ac:graphicFrameMkLst>
            <pc:docMk/>
            <pc:sldMk cId="0" sldId="257"/>
            <ac:graphicFrameMk id="3" creationId="{B8D65A1A-5305-485B-8CB9-A3D9F3825FC0}"/>
          </ac:graphicFrameMkLst>
        </pc:graphicFrameChg>
      </pc:sldChg>
      <pc:sldChg chg="addSp delSp modSp mod">
        <pc:chgData name="Kurdoghlian, Lori" userId="7e3b2fe1-15d6-425c-b383-3d9846ef468c" providerId="ADAL" clId="{17452076-13BA-46E9-AFCE-62A43DDD6A64}" dt="2024-02-06T19:46:07.397" v="520" actId="20577"/>
        <pc:sldMkLst>
          <pc:docMk/>
          <pc:sldMk cId="0" sldId="258"/>
        </pc:sldMkLst>
        <pc:spChg chg="mod">
          <ac:chgData name="Kurdoghlian, Lori" userId="7e3b2fe1-15d6-425c-b383-3d9846ef468c" providerId="ADAL" clId="{17452076-13BA-46E9-AFCE-62A43DDD6A64}" dt="2024-01-23T19:03:34.644" v="248" actId="20577"/>
          <ac:spMkLst>
            <pc:docMk/>
            <pc:sldMk cId="0" sldId="258"/>
            <ac:spMk id="204" creationId="{00000000-0000-0000-0000-000000000000}"/>
          </ac:spMkLst>
        </pc:spChg>
        <pc:spChg chg="mod">
          <ac:chgData name="Kurdoghlian, Lori" userId="7e3b2fe1-15d6-425c-b383-3d9846ef468c" providerId="ADAL" clId="{17452076-13BA-46E9-AFCE-62A43DDD6A64}" dt="2024-01-23T19:03:55.972" v="261" actId="20577"/>
          <ac:spMkLst>
            <pc:docMk/>
            <pc:sldMk cId="0" sldId="258"/>
            <ac:spMk id="213" creationId="{00000000-0000-0000-0000-000000000000}"/>
          </ac:spMkLst>
        </pc:spChg>
        <pc:spChg chg="mod">
          <ac:chgData name="Kurdoghlian, Lori" userId="7e3b2fe1-15d6-425c-b383-3d9846ef468c" providerId="ADAL" clId="{17452076-13BA-46E9-AFCE-62A43DDD6A64}" dt="2024-02-06T19:30:03.630" v="476" actId="13926"/>
          <ac:spMkLst>
            <pc:docMk/>
            <pc:sldMk cId="0" sldId="258"/>
            <ac:spMk id="214" creationId="{00000000-0000-0000-0000-000000000000}"/>
          </ac:spMkLst>
        </pc:spChg>
        <pc:spChg chg="mod">
          <ac:chgData name="Kurdoghlian, Lori" userId="7e3b2fe1-15d6-425c-b383-3d9846ef468c" providerId="ADAL" clId="{17452076-13BA-46E9-AFCE-62A43DDD6A64}" dt="2024-01-23T18:21:00.035" v="1"/>
          <ac:spMkLst>
            <pc:docMk/>
            <pc:sldMk cId="0" sldId="258"/>
            <ac:spMk id="215" creationId="{00000000-0000-0000-0000-000000000000}"/>
          </ac:spMkLst>
        </pc:spChg>
        <pc:graphicFrameChg chg="del">
          <ac:chgData name="Kurdoghlian, Lori" userId="7e3b2fe1-15d6-425c-b383-3d9846ef468c" providerId="ADAL" clId="{17452076-13BA-46E9-AFCE-62A43DDD6A64}" dt="2024-01-23T19:03:00.970" v="236" actId="478"/>
          <ac:graphicFrameMkLst>
            <pc:docMk/>
            <pc:sldMk cId="0" sldId="258"/>
            <ac:graphicFrameMk id="2" creationId="{00000000-0008-0000-0500-000005000000}"/>
          </ac:graphicFrameMkLst>
        </pc:graphicFrameChg>
        <pc:graphicFrameChg chg="add mod">
          <ac:chgData name="Kurdoghlian, Lori" userId="7e3b2fe1-15d6-425c-b383-3d9846ef468c" providerId="ADAL" clId="{17452076-13BA-46E9-AFCE-62A43DDD6A64}" dt="2024-01-23T19:03:24.586" v="245" actId="14100"/>
          <ac:graphicFrameMkLst>
            <pc:docMk/>
            <pc:sldMk cId="0" sldId="258"/>
            <ac:graphicFrameMk id="3" creationId="{00000000-0008-0000-0500-000005000000}"/>
          </ac:graphicFrameMkLst>
        </pc:graphicFrameChg>
        <pc:graphicFrameChg chg="mod">
          <ac:chgData name="Kurdoghlian, Lori" userId="7e3b2fe1-15d6-425c-b383-3d9846ef468c" providerId="ADAL" clId="{17452076-13BA-46E9-AFCE-62A43DDD6A64}" dt="2024-02-06T19:28:24.988" v="464"/>
          <ac:graphicFrameMkLst>
            <pc:docMk/>
            <pc:sldMk cId="0" sldId="258"/>
            <ac:graphicFrameMk id="205" creationId="{00000000-0000-0000-0000-000000000000}"/>
          </ac:graphicFrameMkLst>
        </pc:graphicFrameChg>
        <pc:graphicFrameChg chg="mod modGraphic">
          <ac:chgData name="Kurdoghlian, Lori" userId="7e3b2fe1-15d6-425c-b383-3d9846ef468c" providerId="ADAL" clId="{17452076-13BA-46E9-AFCE-62A43DDD6A64}" dt="2024-02-06T19:46:07.397" v="520" actId="20577"/>
          <ac:graphicFrameMkLst>
            <pc:docMk/>
            <pc:sldMk cId="0" sldId="258"/>
            <ac:graphicFrameMk id="218" creationId="{00000000-0000-0000-0000-000000000000}"/>
          </ac:graphicFrameMkLst>
        </pc:graphicFrameChg>
        <pc:picChg chg="add mod">
          <ac:chgData name="Kurdoghlian, Lori" userId="7e3b2fe1-15d6-425c-b383-3d9846ef468c" providerId="ADAL" clId="{17452076-13BA-46E9-AFCE-62A43DDD6A64}" dt="2024-02-06T19:45:40.612" v="512" actId="1076"/>
          <ac:picMkLst>
            <pc:docMk/>
            <pc:sldMk cId="0" sldId="258"/>
            <ac:picMk id="2" creationId="{10A412B9-ADC3-D5E0-B7F4-5802938B428E}"/>
          </ac:picMkLst>
        </pc:picChg>
        <pc:picChg chg="del">
          <ac:chgData name="Kurdoghlian, Lori" userId="7e3b2fe1-15d6-425c-b383-3d9846ef468c" providerId="ADAL" clId="{17452076-13BA-46E9-AFCE-62A43DDD6A64}" dt="2024-02-06T19:37:53.981" v="477" actId="478"/>
          <ac:picMkLst>
            <pc:docMk/>
            <pc:sldMk cId="0" sldId="258"/>
            <ac:picMk id="4" creationId="{D321D145-1854-59CC-8259-C8409FE9B3FB}"/>
          </ac:picMkLst>
        </pc:picChg>
        <pc:picChg chg="mod">
          <ac:chgData name="Kurdoghlian, Lori" userId="7e3b2fe1-15d6-425c-b383-3d9846ef468c" providerId="ADAL" clId="{17452076-13BA-46E9-AFCE-62A43DDD6A64}" dt="2024-02-06T19:42:06.252" v="509" actId="1076"/>
          <ac:picMkLst>
            <pc:docMk/>
            <pc:sldMk cId="0" sldId="258"/>
            <ac:picMk id="5" creationId="{4D8C2303-0936-4393-B50D-2F84D50A6340}"/>
          </ac:picMkLst>
        </pc:picChg>
        <pc:picChg chg="mod">
          <ac:chgData name="Kurdoghlian, Lori" userId="7e3b2fe1-15d6-425c-b383-3d9846ef468c" providerId="ADAL" clId="{17452076-13BA-46E9-AFCE-62A43DDD6A64}" dt="2024-02-06T19:39:48.908" v="484" actId="1076"/>
          <ac:picMkLst>
            <pc:docMk/>
            <pc:sldMk cId="0" sldId="258"/>
            <ac:picMk id="7" creationId="{CF8846C1-5EAE-872E-D85C-AD2BCB76FCD9}"/>
          </ac:picMkLst>
        </pc:picChg>
        <pc:picChg chg="mod">
          <ac:chgData name="Kurdoghlian, Lori" userId="7e3b2fe1-15d6-425c-b383-3d9846ef468c" providerId="ADAL" clId="{17452076-13BA-46E9-AFCE-62A43DDD6A64}" dt="2024-02-06T19:39:52.379" v="485" actId="1076"/>
          <ac:picMkLst>
            <pc:docMk/>
            <pc:sldMk cId="0" sldId="258"/>
            <ac:picMk id="32" creationId="{E4633DC2-5C26-48CE-BF5C-34561E5B8779}"/>
          </ac:picMkLst>
        </pc:picChg>
      </pc:sldChg>
      <pc:sldChg chg="modSp mod">
        <pc:chgData name="Kurdoghlian, Lori" userId="7e3b2fe1-15d6-425c-b383-3d9846ef468c" providerId="ADAL" clId="{17452076-13BA-46E9-AFCE-62A43DDD6A64}" dt="2024-01-23T18:21:04.869" v="2"/>
        <pc:sldMkLst>
          <pc:docMk/>
          <pc:sldMk cId="0" sldId="259"/>
        </pc:sldMkLst>
        <pc:spChg chg="mod">
          <ac:chgData name="Kurdoghlian, Lori" userId="7e3b2fe1-15d6-425c-b383-3d9846ef468c" providerId="ADAL" clId="{17452076-13BA-46E9-AFCE-62A43DDD6A64}" dt="2024-01-23T18:21:04.869" v="2"/>
          <ac:spMkLst>
            <pc:docMk/>
            <pc:sldMk cId="0" sldId="259"/>
            <ac:spMk id="237" creationId="{00000000-0000-0000-0000-000000000000}"/>
          </ac:spMkLst>
        </pc:spChg>
      </pc:sldChg>
    </pc:docChg>
  </pc:docChgLst>
</pc:chgInfo>
</file>

<file path=ppt/charts/_rels/chart1.xml.rels><?xml version="1.0" encoding="UTF-8" standalone="yes"?>
<Relationships xmlns="http://schemas.openxmlformats.org/package/2006/relationships"><Relationship Id="rId1" Type="http://schemas.openxmlformats.org/officeDocument/2006/relationships/oleObject" Target="https://glendaleca-my.sharepoint.com/personal/lkurdoghlian_glendaleca_gov/Documents/H%20Drive/VWIB%20Reports/Board%20LMI%20Slides/Historical%20Report%20Labor%20Force%202020%20LMI_Updated%20December%202023.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https://glendaleca-my.sharepoint.com/personal/lkurdoghlian_glendaleca_gov/Documents/H%20Drive/VWIB%20Reports/Board%20LMI%20Slides/Historical%20Report%20Labor%20Force%202020%20LMI_Updated%20December%202023.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https://glendaleca-my.sharepoint.com/personal/lkurdoghlian_glendaleca_gov/Documents/H%20Drive/VWIB%20Reports/Board%20LMI%20Slides/Historical%20Report%20Labor%20Force%202020%20LMI_Updated%20December%202023.xlsx" TargetMode="External"/></Relationships>
</file>

<file path=ppt/charts/_rels/chart4.xml.rels><?xml version="1.0" encoding="UTF-8" standalone="yes"?>
<Relationships xmlns="http://schemas.openxmlformats.org/package/2006/relationships"><Relationship Id="rId3" Type="http://schemas.openxmlformats.org/officeDocument/2006/relationships/oleObject" Target="https://glendaleca-my.sharepoint.com/personal/lkurdoghlian_glendaleca_gov/Documents/H%20Drive/VWIB%20Reports/Board%20LMI%20Slides/Historical%20Report%20Labor%20Force%202020%20LMI_Updated%20December%202023.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'Labor Force Trend'!$A$11</c:f>
              <c:strCache>
                <c:ptCount val="1"/>
                <c:pt idx="0">
                  <c:v>Burbank </c:v>
                </c:pt>
              </c:strCache>
            </c:strRef>
          </c:tx>
          <c:spPr>
            <a:ln w="28575" cap="rnd">
              <a:solidFill>
                <a:srgbClr val="008080"/>
              </a:solidFill>
              <a:round/>
            </a:ln>
            <a:effectLst/>
          </c:spPr>
          <c:marker>
            <c:symbol val="none"/>
          </c:marker>
          <c:dLbls>
            <c:dLbl>
              <c:idx val="5"/>
              <c:layout>
                <c:manualLayout>
                  <c:x val="-2.97320548180116E-2"/>
                  <c:y val="-5.6135151428689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588-4CE9-8FEA-701C6C5976D4}"/>
                </c:ext>
              </c:extLst>
            </c:dLbl>
            <c:dLbl>
              <c:idx val="6"/>
              <c:layout>
                <c:manualLayout>
                  <c:x val="-4.5918803111220048E-2"/>
                  <c:y val="-4.291951150257782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588-4CE9-8FEA-701C6C5976D4}"/>
                </c:ext>
              </c:extLst>
            </c:dLbl>
            <c:dLbl>
              <c:idx val="7"/>
              <c:layout>
                <c:manualLayout>
                  <c:x val="-2.8594992139744001E-2"/>
                  <c:y val="-4.359578595152009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588-4CE9-8FEA-701C6C5976D4}"/>
                </c:ext>
              </c:extLst>
            </c:dLbl>
            <c:dLbl>
              <c:idx val="8"/>
              <c:layout>
                <c:manualLayout>
                  <c:x val="-2.4884526796787799E-2"/>
                  <c:y val="-3.541995471323910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588-4CE9-8FEA-701C6C5976D4}"/>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ysClr val="windowText" lastClr="000000"/>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'Labor Force Trend'!$I$10:$O$10</c:f>
              <c:strCache>
                <c:ptCount val="7"/>
                <c:pt idx="0">
                  <c:v>2017</c:v>
                </c:pt>
                <c:pt idx="1">
                  <c:v>2018</c:v>
                </c:pt>
                <c:pt idx="2">
                  <c:v>2019</c:v>
                </c:pt>
                <c:pt idx="3">
                  <c:v>2020</c:v>
                </c:pt>
                <c:pt idx="4">
                  <c:v>2021</c:v>
                </c:pt>
                <c:pt idx="5">
                  <c:v>2022</c:v>
                </c:pt>
                <c:pt idx="6">
                  <c:v>2023</c:v>
                </c:pt>
              </c:strCache>
              <c:extLst/>
            </c:strRef>
          </c:cat>
          <c:val>
            <c:numRef>
              <c:f>'Labor Force Trend'!$I$11:$O$11</c:f>
              <c:numCache>
                <c:formatCode>0.0%</c:formatCode>
                <c:ptCount val="7"/>
                <c:pt idx="0">
                  <c:v>4.3999999999999997E-2</c:v>
                </c:pt>
                <c:pt idx="1">
                  <c:v>5.0999999999999997E-2</c:v>
                </c:pt>
                <c:pt idx="2">
                  <c:v>4.3999999999999997E-2</c:v>
                </c:pt>
                <c:pt idx="3">
                  <c:v>0.10400000000000001</c:v>
                </c:pt>
                <c:pt idx="4">
                  <c:v>8.2000000000000003E-2</c:v>
                </c:pt>
                <c:pt idx="5">
                  <c:v>5.5E-2</c:v>
                </c:pt>
                <c:pt idx="6">
                  <c:v>6.9000000000000006E-2</c:v>
                </c:pt>
              </c:numCache>
              <c:extLst/>
            </c:numRef>
          </c:val>
          <c:smooth val="0"/>
          <c:extLst>
            <c:ext xmlns:c16="http://schemas.microsoft.com/office/drawing/2014/chart" uri="{C3380CC4-5D6E-409C-BE32-E72D297353CC}">
              <c16:uniqueId val="{00000004-E588-4CE9-8FEA-701C6C5976D4}"/>
            </c:ext>
          </c:extLst>
        </c:ser>
        <c:ser>
          <c:idx val="1"/>
          <c:order val="1"/>
          <c:tx>
            <c:strRef>
              <c:f>'Labor Force Trend'!$A$12</c:f>
              <c:strCache>
                <c:ptCount val="1"/>
                <c:pt idx="0">
                  <c:v>Glendale </c:v>
                </c:pt>
              </c:strCache>
            </c:strRef>
          </c:tx>
          <c:spPr>
            <a:ln w="28575" cap="rnd">
              <a:solidFill>
                <a:srgbClr val="FFC000"/>
              </a:solidFill>
              <a:round/>
            </a:ln>
            <a:effectLst/>
          </c:spPr>
          <c:marker>
            <c:symbol val="none"/>
          </c:marker>
          <c:dLbls>
            <c:dLbl>
              <c:idx val="0"/>
              <c:layout>
                <c:manualLayout>
                  <c:x val="-2.8742118851991301E-2"/>
                  <c:y val="-2.6565747752868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588-4CE9-8FEA-701C6C5976D4}"/>
                </c:ext>
              </c:extLst>
            </c:dLbl>
            <c:dLbl>
              <c:idx val="1"/>
              <c:layout>
                <c:manualLayout>
                  <c:x val="-2.6016592532880373E-2"/>
                  <c:y val="-7.769720712423303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E588-4CE9-8FEA-701C6C5976D4}"/>
                </c:ext>
              </c:extLst>
            </c:dLbl>
            <c:dLbl>
              <c:idx val="2"/>
              <c:layout>
                <c:manualLayout>
                  <c:x val="-6.0142125744336805E-2"/>
                  <c:y val="-7.757469360810953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E588-4CE9-8FEA-701C6C5976D4}"/>
                </c:ext>
              </c:extLst>
            </c:dLbl>
            <c:dLbl>
              <c:idx val="3"/>
              <c:layout>
                <c:manualLayout>
                  <c:x val="-3.8031352113892615E-2"/>
                  <c:y val="-5.243751450343832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E588-4CE9-8FEA-701C6C5976D4}"/>
                </c:ext>
              </c:extLst>
            </c:dLbl>
            <c:dLbl>
              <c:idx val="4"/>
              <c:layout>
                <c:manualLayout>
                  <c:x val="-2.1437091844323936E-2"/>
                  <c:y val="-9.471361384604519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E588-4CE9-8FEA-701C6C5976D4}"/>
                </c:ext>
              </c:extLst>
            </c:dLbl>
            <c:dLbl>
              <c:idx val="5"/>
              <c:layout>
                <c:manualLayout>
                  <c:x val="-3.0372550981036799E-2"/>
                  <c:y val="3.331078355123789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E588-4CE9-8FEA-701C6C5976D4}"/>
                </c:ext>
              </c:extLst>
            </c:dLbl>
            <c:dLbl>
              <c:idx val="6"/>
              <c:layout>
                <c:manualLayout>
                  <c:x val="-3.8402475098961102E-2"/>
                  <c:y val="3.473924321704099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E588-4CE9-8FEA-701C6C5976D4}"/>
                </c:ext>
              </c:extLst>
            </c:dLbl>
            <c:dLbl>
              <c:idx val="7"/>
              <c:layout>
                <c:manualLayout>
                  <c:x val="-2.7929640663049E-2"/>
                  <c:y val="4.9636999658403499E-2"/>
                </c:manualLayout>
              </c:layout>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ysClr val="windowText" lastClr="000000"/>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6.5933137668136313E-2"/>
                      <c:h val="5.7294526816767333E-2"/>
                    </c:manualLayout>
                  </c15:layout>
                </c:ext>
                <c:ext xmlns:c16="http://schemas.microsoft.com/office/drawing/2014/chart" uri="{C3380CC4-5D6E-409C-BE32-E72D297353CC}">
                  <c16:uniqueId val="{0000000C-E588-4CE9-8FEA-701C6C5976D4}"/>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ysClr val="windowText" lastClr="000000"/>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'Labor Force Trend'!$I$10:$O$10</c:f>
              <c:strCache>
                <c:ptCount val="7"/>
                <c:pt idx="0">
                  <c:v>2017</c:v>
                </c:pt>
                <c:pt idx="1">
                  <c:v>2018</c:v>
                </c:pt>
                <c:pt idx="2">
                  <c:v>2019</c:v>
                </c:pt>
                <c:pt idx="3">
                  <c:v>2020</c:v>
                </c:pt>
                <c:pt idx="4">
                  <c:v>2021</c:v>
                </c:pt>
                <c:pt idx="5">
                  <c:v>2022</c:v>
                </c:pt>
                <c:pt idx="6">
                  <c:v>2023</c:v>
                </c:pt>
              </c:strCache>
              <c:extLst/>
            </c:strRef>
          </c:cat>
          <c:val>
            <c:numRef>
              <c:f>'Labor Force Trend'!$I$12:$O$12</c:f>
              <c:numCache>
                <c:formatCode>0.0%</c:formatCode>
                <c:ptCount val="7"/>
                <c:pt idx="0">
                  <c:v>4.8000000000000001E-2</c:v>
                </c:pt>
                <c:pt idx="1">
                  <c:v>4.2999999999999997E-2</c:v>
                </c:pt>
                <c:pt idx="2">
                  <c:v>3.5999999999999997E-2</c:v>
                </c:pt>
                <c:pt idx="3">
                  <c:v>9.9000000000000005E-2</c:v>
                </c:pt>
                <c:pt idx="4">
                  <c:v>7.0000000000000007E-2</c:v>
                </c:pt>
                <c:pt idx="5">
                  <c:v>4.2000000000000003E-2</c:v>
                </c:pt>
                <c:pt idx="6">
                  <c:v>4.9000000000000002E-2</c:v>
                </c:pt>
              </c:numCache>
              <c:extLst/>
            </c:numRef>
          </c:val>
          <c:smooth val="0"/>
          <c:extLst>
            <c:ext xmlns:c16="http://schemas.microsoft.com/office/drawing/2014/chart" uri="{C3380CC4-5D6E-409C-BE32-E72D297353CC}">
              <c16:uniqueId val="{0000000D-E588-4CE9-8FEA-701C6C5976D4}"/>
            </c:ext>
          </c:extLst>
        </c:ser>
        <c:ser>
          <c:idx val="2"/>
          <c:order val="2"/>
          <c:tx>
            <c:strRef>
              <c:f>'Labor Force Trend'!$A$13</c:f>
              <c:strCache>
                <c:ptCount val="1"/>
                <c:pt idx="0">
                  <c:v>La Cañada Flintridge</c:v>
                </c:pt>
              </c:strCache>
            </c:strRef>
          </c:tx>
          <c:spPr>
            <a:ln w="28575" cap="rnd">
              <a:solidFill>
                <a:srgbClr val="FB5003"/>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ysClr val="windowText" lastClr="000000"/>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'Labor Force Trend'!$I$10:$O$10</c:f>
              <c:strCache>
                <c:ptCount val="7"/>
                <c:pt idx="0">
                  <c:v>2017</c:v>
                </c:pt>
                <c:pt idx="1">
                  <c:v>2018</c:v>
                </c:pt>
                <c:pt idx="2">
                  <c:v>2019</c:v>
                </c:pt>
                <c:pt idx="3">
                  <c:v>2020</c:v>
                </c:pt>
                <c:pt idx="4">
                  <c:v>2021</c:v>
                </c:pt>
                <c:pt idx="5">
                  <c:v>2022</c:v>
                </c:pt>
                <c:pt idx="6">
                  <c:v>2023</c:v>
                </c:pt>
              </c:strCache>
              <c:extLst/>
            </c:strRef>
          </c:cat>
          <c:val>
            <c:numRef>
              <c:f>'Labor Force Trend'!$I$13:$O$13</c:f>
              <c:numCache>
                <c:formatCode>0.0%</c:formatCode>
                <c:ptCount val="7"/>
                <c:pt idx="0">
                  <c:v>0.02</c:v>
                </c:pt>
                <c:pt idx="1">
                  <c:v>0.02</c:v>
                </c:pt>
                <c:pt idx="2">
                  <c:v>1.7000000000000001E-2</c:v>
                </c:pt>
                <c:pt idx="3">
                  <c:v>5.0999999999999997E-2</c:v>
                </c:pt>
                <c:pt idx="4">
                  <c:v>3.6999999999999998E-2</c:v>
                </c:pt>
                <c:pt idx="5">
                  <c:v>1.9E-2</c:v>
                </c:pt>
                <c:pt idx="6">
                  <c:v>3.5000000000000003E-2</c:v>
                </c:pt>
              </c:numCache>
              <c:extLst/>
            </c:numRef>
          </c:val>
          <c:smooth val="0"/>
          <c:extLst>
            <c:ext xmlns:c16="http://schemas.microsoft.com/office/drawing/2014/chart" uri="{C3380CC4-5D6E-409C-BE32-E72D297353CC}">
              <c16:uniqueId val="{0000000E-E588-4CE9-8FEA-701C6C5976D4}"/>
            </c:ext>
          </c:extLst>
        </c:ser>
        <c:dLbls>
          <c:showLegendKey val="0"/>
          <c:showVal val="0"/>
          <c:showCatName val="0"/>
          <c:showSerName val="0"/>
          <c:showPercent val="0"/>
          <c:showBubbleSize val="0"/>
        </c:dLbls>
        <c:smooth val="0"/>
        <c:axId val="-2093533944"/>
        <c:axId val="-2093530376"/>
      </c:lineChart>
      <c:catAx>
        <c:axId val="-2093533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en-US"/>
          </a:p>
        </c:txPr>
        <c:crossAx val="-2093530376"/>
        <c:crosses val="autoZero"/>
        <c:auto val="1"/>
        <c:lblAlgn val="ctr"/>
        <c:lblOffset val="100"/>
        <c:noMultiLvlLbl val="0"/>
      </c:catAx>
      <c:valAx>
        <c:axId val="-209353037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en-US"/>
          </a:p>
        </c:txPr>
        <c:crossAx val="-20935339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3"/>
          <c:order val="1"/>
          <c:tx>
            <c:strRef>
              <c:f>'Unemployment Rate Comparison'!$H$5</c:f>
              <c:strCache>
                <c:ptCount val="1"/>
                <c:pt idx="0">
                  <c:v>December 2020</c:v>
                </c:pt>
              </c:strCache>
            </c:strRef>
          </c:tx>
          <c:spPr>
            <a:solidFill>
              <a:schemeClr val="accent6">
                <a:lumMod val="75000"/>
              </a:schemeClr>
            </a:solidFill>
            <a:ln>
              <a:noFill/>
            </a:ln>
            <a:effectLst/>
          </c:spPr>
          <c:invertIfNegative val="0"/>
          <c:dLbls>
            <c:spPr>
              <a:solidFill>
                <a:sysClr val="window" lastClr="FFFFFF"/>
              </a:solidFill>
              <a:ln>
                <a:noFill/>
              </a:ln>
              <a:effectLst/>
            </c:spPr>
            <c:txPr>
              <a:bodyPr rot="-5400000" spcFirstLastPara="1" vertOverflow="clip" horzOverflow="clip" vert="horz" wrap="square" lIns="38100" tIns="19050" rIns="38100" bIns="19050" anchor="ctr" anchorCtr="1">
                <a:spAutoFit/>
              </a:bodyPr>
              <a:lstStyle/>
              <a:p>
                <a:pPr>
                  <a:defRPr sz="10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'Unemployment Rate Comparison'!$A$6:$A$12</c:f>
              <c:strCache>
                <c:ptCount val="7"/>
                <c:pt idx="0">
                  <c:v>Burbank</c:v>
                </c:pt>
                <c:pt idx="1">
                  <c:v>Glendale</c:v>
                </c:pt>
                <c:pt idx="2">
                  <c:v>La Cañada Flintridge</c:v>
                </c:pt>
                <c:pt idx="3">
                  <c:v>Verdugo</c:v>
                </c:pt>
                <c:pt idx="4">
                  <c:v>Los Angeles County</c:v>
                </c:pt>
                <c:pt idx="5">
                  <c:v>California</c:v>
                </c:pt>
                <c:pt idx="6">
                  <c:v>USA</c:v>
                </c:pt>
              </c:strCache>
            </c:strRef>
          </c:cat>
          <c:val>
            <c:numRef>
              <c:f>'Unemployment Rate Comparison'!$H$6:$H$12</c:f>
              <c:numCache>
                <c:formatCode>0.0%</c:formatCode>
                <c:ptCount val="7"/>
                <c:pt idx="0">
                  <c:v>0.10400000000000001</c:v>
                </c:pt>
                <c:pt idx="1">
                  <c:v>9.9000000000000005E-2</c:v>
                </c:pt>
                <c:pt idx="2">
                  <c:v>5.0999999999999997E-2</c:v>
                </c:pt>
                <c:pt idx="3">
                  <c:v>9.8000000000000004E-2</c:v>
                </c:pt>
                <c:pt idx="4">
                  <c:v>0.107</c:v>
                </c:pt>
                <c:pt idx="5">
                  <c:v>8.8000000000000009E-2</c:v>
                </c:pt>
                <c:pt idx="6">
                  <c:v>6.7000000000000004E-2</c:v>
                </c:pt>
              </c:numCache>
            </c:numRef>
          </c:val>
          <c:extLst>
            <c:ext xmlns:c16="http://schemas.microsoft.com/office/drawing/2014/chart" uri="{C3380CC4-5D6E-409C-BE32-E72D297353CC}">
              <c16:uniqueId val="{00000000-5703-4C8E-9AD1-C2380C0B00CB}"/>
            </c:ext>
          </c:extLst>
        </c:ser>
        <c:ser>
          <c:idx val="5"/>
          <c:order val="4"/>
          <c:tx>
            <c:strRef>
              <c:f>'Unemployment Rate Comparison'!$I$5</c:f>
              <c:strCache>
                <c:ptCount val="1"/>
                <c:pt idx="0">
                  <c:v>November 2021</c:v>
                </c:pt>
              </c:strCache>
            </c:strRef>
          </c:tx>
          <c:invertIfNegative val="0"/>
          <c:dLbls>
            <c:spPr>
              <a:noFill/>
              <a:ln>
                <a:noFill/>
              </a:ln>
              <a:effectLst/>
            </c:spPr>
            <c:txPr>
              <a:bodyPr rot="-5400000" vert="horz" wrap="square" lIns="38100" tIns="19050" rIns="38100" bIns="19050" anchor="ctr">
                <a:spAutoFit/>
              </a:bodyPr>
              <a:lstStyle/>
              <a:p>
                <a:pPr>
                  <a:defRPr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'Unemployment Rate Comparison'!$A$6:$A$12</c:f>
              <c:strCache>
                <c:ptCount val="7"/>
                <c:pt idx="0">
                  <c:v>Burbank</c:v>
                </c:pt>
                <c:pt idx="1">
                  <c:v>Glendale</c:v>
                </c:pt>
                <c:pt idx="2">
                  <c:v>La Cañada Flintridge</c:v>
                </c:pt>
                <c:pt idx="3">
                  <c:v>Verdugo</c:v>
                </c:pt>
                <c:pt idx="4">
                  <c:v>Los Angeles County</c:v>
                </c:pt>
                <c:pt idx="5">
                  <c:v>California</c:v>
                </c:pt>
                <c:pt idx="6">
                  <c:v>USA</c:v>
                </c:pt>
              </c:strCache>
            </c:strRef>
          </c:cat>
          <c:val>
            <c:numRef>
              <c:f>'Unemployment Rate Comparison'!$I$6:$I$12</c:f>
              <c:numCache>
                <c:formatCode>0.0%</c:formatCode>
                <c:ptCount val="7"/>
                <c:pt idx="0">
                  <c:v>8.2000000000000003E-2</c:v>
                </c:pt>
                <c:pt idx="1">
                  <c:v>7.0000000000000007E-2</c:v>
                </c:pt>
                <c:pt idx="2">
                  <c:v>3.6999999999999998E-2</c:v>
                </c:pt>
                <c:pt idx="3">
                  <c:v>7.1999999999999995E-2</c:v>
                </c:pt>
                <c:pt idx="4">
                  <c:v>7.0999999999999994E-2</c:v>
                </c:pt>
                <c:pt idx="5">
                  <c:v>5.3999999999999999E-2</c:v>
                </c:pt>
                <c:pt idx="6">
                  <c:v>4.2000000000000003E-2</c:v>
                </c:pt>
              </c:numCache>
            </c:numRef>
          </c:val>
          <c:extLst>
            <c:ext xmlns:c16="http://schemas.microsoft.com/office/drawing/2014/chart" uri="{C3380CC4-5D6E-409C-BE32-E72D297353CC}">
              <c16:uniqueId val="{00000001-5703-4C8E-9AD1-C2380C0B00CB}"/>
            </c:ext>
          </c:extLst>
        </c:ser>
        <c:ser>
          <c:idx val="1"/>
          <c:order val="6"/>
          <c:tx>
            <c:strRef>
              <c:f>'Unemployment Rate Comparison'!$J$5</c:f>
              <c:strCache>
                <c:ptCount val="1"/>
                <c:pt idx="0">
                  <c:v>December 2022</c:v>
                </c:pt>
              </c:strCache>
              <c:extLst xmlns:c15="http://schemas.microsoft.com/office/drawing/2012/chart"/>
            </c:strRef>
          </c:tx>
          <c:spPr>
            <a:solidFill>
              <a:schemeClr val="accent3"/>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'Unemployment Rate Comparison'!$A$6:$A$12</c:f>
              <c:strCache>
                <c:ptCount val="7"/>
                <c:pt idx="0">
                  <c:v>Burbank</c:v>
                </c:pt>
                <c:pt idx="1">
                  <c:v>Glendale</c:v>
                </c:pt>
                <c:pt idx="2">
                  <c:v>La Cañada Flintridge</c:v>
                </c:pt>
                <c:pt idx="3">
                  <c:v>Verdugo</c:v>
                </c:pt>
                <c:pt idx="4">
                  <c:v>Los Angeles County</c:v>
                </c:pt>
                <c:pt idx="5">
                  <c:v>California</c:v>
                </c:pt>
                <c:pt idx="6">
                  <c:v>USA</c:v>
                </c:pt>
              </c:strCache>
              <c:extLst xmlns:c15="http://schemas.microsoft.com/office/drawing/2012/chart"/>
            </c:strRef>
          </c:cat>
          <c:val>
            <c:numRef>
              <c:f>'Unemployment Rate Comparison'!$J$6:$J$12</c:f>
              <c:numCache>
                <c:formatCode>0.0%</c:formatCode>
                <c:ptCount val="7"/>
                <c:pt idx="0">
                  <c:v>5.5E-2</c:v>
                </c:pt>
                <c:pt idx="1">
                  <c:v>4.2000000000000003E-2</c:v>
                </c:pt>
                <c:pt idx="2">
                  <c:v>1.9E-2</c:v>
                </c:pt>
                <c:pt idx="3">
                  <c:v>4.4999999999999998E-2</c:v>
                </c:pt>
                <c:pt idx="4">
                  <c:v>4.3999999999999997E-2</c:v>
                </c:pt>
                <c:pt idx="5">
                  <c:v>3.7000000000000005E-2</c:v>
                </c:pt>
                <c:pt idx="6">
                  <c:v>3.3000000000000002E-2</c:v>
                </c:pt>
              </c:numCache>
              <c:extLst xmlns:c15="http://schemas.microsoft.com/office/drawing/2012/chart"/>
            </c:numRef>
          </c:val>
          <c:extLst xmlns:c15="http://schemas.microsoft.com/office/drawing/2012/chart">
            <c:ext xmlns:c16="http://schemas.microsoft.com/office/drawing/2014/chart" uri="{C3380CC4-5D6E-409C-BE32-E72D297353CC}">
              <c16:uniqueId val="{00000002-5703-4C8E-9AD1-C2380C0B00CB}"/>
            </c:ext>
          </c:extLst>
        </c:ser>
        <c:ser>
          <c:idx val="7"/>
          <c:order val="7"/>
          <c:tx>
            <c:strRef>
              <c:f>'Unemployment Rate Comparison'!$K$5</c:f>
              <c:strCache>
                <c:ptCount val="1"/>
                <c:pt idx="0">
                  <c:v>September 2023</c:v>
                </c:pt>
              </c:strCache>
            </c:strRef>
          </c:tx>
          <c:invertIfNegative val="0"/>
          <c:dLbls>
            <c:spPr>
              <a:noFill/>
              <a:ln>
                <a:noFill/>
              </a:ln>
              <a:effectLst/>
            </c:spPr>
            <c:txPr>
              <a:bodyPr rot="-5400000" vert="horz" wrap="square" lIns="38100" tIns="19050" rIns="38100" bIns="19050" anchor="ctr" anchorCtr="0">
                <a:spAutoFit/>
              </a:bodyPr>
              <a:lstStyle/>
              <a:p>
                <a:pPr algn="ctr">
                  <a:defRPr lang="en-US" sz="10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'Unemployment Rate Comparison'!$K$6:$K$12</c:f>
              <c:numCache>
                <c:formatCode>0.0%</c:formatCode>
                <c:ptCount val="7"/>
                <c:pt idx="0">
                  <c:v>8.5000000000000006E-2</c:v>
                </c:pt>
                <c:pt idx="1">
                  <c:v>5.8000000000000003E-2</c:v>
                </c:pt>
                <c:pt idx="2">
                  <c:v>0.04</c:v>
                </c:pt>
                <c:pt idx="3">
                  <c:v>6.7000000000000004E-2</c:v>
                </c:pt>
                <c:pt idx="4">
                  <c:v>5.8000000000000003E-2</c:v>
                </c:pt>
                <c:pt idx="5">
                  <c:v>4.9000000000000002E-2</c:v>
                </c:pt>
                <c:pt idx="6">
                  <c:v>3.5999999999999997E-2</c:v>
                </c:pt>
              </c:numCache>
            </c:numRef>
          </c:val>
          <c:extLst>
            <c:ext xmlns:c16="http://schemas.microsoft.com/office/drawing/2014/chart" uri="{C3380CC4-5D6E-409C-BE32-E72D297353CC}">
              <c16:uniqueId val="{00000003-5703-4C8E-9AD1-C2380C0B00CB}"/>
            </c:ext>
          </c:extLst>
        </c:ser>
        <c:ser>
          <c:idx val="8"/>
          <c:order val="8"/>
          <c:tx>
            <c:strRef>
              <c:f>'Unemployment Rate Comparison'!$L$5</c:f>
              <c:strCache>
                <c:ptCount val="1"/>
                <c:pt idx="0">
                  <c:v>December 2023</c:v>
                </c:pt>
              </c:strCache>
            </c:strRef>
          </c:tx>
          <c:invertIfNegative val="0"/>
          <c:dLbls>
            <c:spPr>
              <a:noFill/>
              <a:ln>
                <a:noFill/>
              </a:ln>
              <a:effectLst/>
            </c:spPr>
            <c:txPr>
              <a:bodyPr rot="-5400000" vert="horz" wrap="square" lIns="38100" tIns="19050" rIns="38100" bIns="19050" anchor="ctr">
                <a:spAutoFit/>
              </a:bodyPr>
              <a:lstStyle/>
              <a:p>
                <a:pPr>
                  <a:defRPr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'Unemployment Rate Comparison'!$L$6:$L$12</c:f>
              <c:numCache>
                <c:formatCode>0.0%</c:formatCode>
                <c:ptCount val="7"/>
                <c:pt idx="0">
                  <c:v>6.9000000000000006E-2</c:v>
                </c:pt>
                <c:pt idx="1">
                  <c:v>4.9000000000000002E-2</c:v>
                </c:pt>
                <c:pt idx="2">
                  <c:v>3.5000000000000003E-2</c:v>
                </c:pt>
                <c:pt idx="3">
                  <c:v>5.5E-2</c:v>
                </c:pt>
                <c:pt idx="4">
                  <c:v>0.05</c:v>
                </c:pt>
                <c:pt idx="5">
                  <c:v>5.0999999999999997E-2</c:v>
                </c:pt>
                <c:pt idx="6">
                  <c:v>3.6999999999999998E-2</c:v>
                </c:pt>
              </c:numCache>
            </c:numRef>
          </c:val>
          <c:extLst>
            <c:ext xmlns:c16="http://schemas.microsoft.com/office/drawing/2014/chart" uri="{C3380CC4-5D6E-409C-BE32-E72D297353CC}">
              <c16:uniqueId val="{00000004-5703-4C8E-9AD1-C2380C0B00CB}"/>
            </c:ext>
          </c:extLst>
        </c:ser>
        <c:dLbls>
          <c:dLblPos val="outEnd"/>
          <c:showLegendKey val="0"/>
          <c:showVal val="1"/>
          <c:showCatName val="0"/>
          <c:showSerName val="0"/>
          <c:showPercent val="0"/>
          <c:showBubbleSize val="0"/>
        </c:dLbls>
        <c:gapWidth val="444"/>
        <c:overlap val="-90"/>
        <c:axId val="-2093408536"/>
        <c:axId val="-2093404616"/>
        <c:extLst>
          <c:ext xmlns:c15="http://schemas.microsoft.com/office/drawing/2012/chart" uri="{02D57815-91ED-43cb-92C2-25804820EDAC}">
            <c15:filteredBarSeries>
              <c15:ser>
                <c:idx val="2"/>
                <c:order val="0"/>
                <c:tx>
                  <c:strRef>
                    <c:extLst>
                      <c:ext uri="{02D57815-91ED-43cb-92C2-25804820EDAC}">
                        <c15:formulaRef>
                          <c15:sqref>'Unemployment Rate Comparison'!#REF!</c15:sqref>
                        </c15:formulaRef>
                      </c:ext>
                    </c:extLst>
                    <c:strCache>
                      <c:ptCount val="1"/>
                      <c:pt idx="0">
                        <c:v>#REF!</c:v>
                      </c:pt>
                    </c:strCache>
                  </c:strRef>
                </c:tx>
                <c:spPr>
                  <a:solidFill>
                    <a:srgbClr val="FFC000"/>
                  </a:solidFill>
                  <a:ln>
                    <a:solidFill>
                      <a:srgbClr val="FFC000"/>
                    </a:solid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uri="{CE6537A1-D6FC-4f65-9D91-7224C49458BB}">
                      <c15:showLeaderLines val="1"/>
                      <c15:leaderLines>
                        <c:spPr>
                          <a:ln w="9525">
                            <a:solidFill>
                              <a:schemeClr val="tx1">
                                <a:lumMod val="35000"/>
                                <a:lumOff val="65000"/>
                              </a:schemeClr>
                            </a:solidFill>
                          </a:ln>
                          <a:effectLst/>
                        </c:spPr>
                      </c15:leaderLines>
                    </c:ext>
                  </c:extLst>
                </c:dLbls>
                <c:cat>
                  <c:strRef>
                    <c:extLst>
                      <c:ext uri="{02D57815-91ED-43cb-92C2-25804820EDAC}">
                        <c15:formulaRef>
                          <c15:sqref>'Unemployment Rate Comparison'!$A$6:$A$12</c15:sqref>
                        </c15:formulaRef>
                      </c:ext>
                    </c:extLst>
                    <c:strCache>
                      <c:ptCount val="7"/>
                      <c:pt idx="0">
                        <c:v>Burbank</c:v>
                      </c:pt>
                      <c:pt idx="1">
                        <c:v>Glendale</c:v>
                      </c:pt>
                      <c:pt idx="2">
                        <c:v>La Cañada Flintridge</c:v>
                      </c:pt>
                      <c:pt idx="3">
                        <c:v>Verdugo</c:v>
                      </c:pt>
                      <c:pt idx="4">
                        <c:v>Los Angeles County</c:v>
                      </c:pt>
                      <c:pt idx="5">
                        <c:v>California</c:v>
                      </c:pt>
                      <c:pt idx="6">
                        <c:v>USA</c:v>
                      </c:pt>
                    </c:strCache>
                  </c:strRef>
                </c:cat>
                <c:val>
                  <c:numRef>
                    <c:extLst>
                      <c:ext uri="{02D57815-91ED-43cb-92C2-25804820EDAC}">
                        <c15:formulaRef>
                          <c15:sqref>'Unemployment Rate Comparison'!$L$39:$L$45</c15:sqref>
                        </c15:formulaRef>
                      </c:ext>
                    </c:extLst>
                    <c:numCache>
                      <c:formatCode>General</c:formatCode>
                      <c:ptCount val="7"/>
                    </c:numCache>
                  </c:numRef>
                </c:val>
                <c:extLst>
                  <c:ext xmlns:c16="http://schemas.microsoft.com/office/drawing/2014/chart" uri="{C3380CC4-5D6E-409C-BE32-E72D297353CC}">
                    <c16:uniqueId val="{00000005-5703-4C8E-9AD1-C2380C0B00CB}"/>
                  </c:ext>
                </c:extLst>
              </c15:ser>
            </c15:filteredBarSeries>
            <c15:filteredBarSeries>
              <c15:ser>
                <c:idx val="0"/>
                <c:order val="2"/>
                <c:tx>
                  <c:strRef>
                    <c:extLst xmlns:c15="http://schemas.microsoft.com/office/drawing/2012/chart">
                      <c:ext xmlns:c15="http://schemas.microsoft.com/office/drawing/2012/chart" uri="{02D57815-91ED-43cb-92C2-25804820EDAC}">
                        <c15:formulaRef>
                          <c15:sqref>'Unemployment Rate Comparison'!#REF!</c15:sqref>
                        </c15:formulaRef>
                      </c:ext>
                    </c:extLst>
                    <c:strCache>
                      <c:ptCount val="1"/>
                      <c:pt idx="0">
                        <c:v>#REF!</c:v>
                      </c:pt>
                    </c:strCache>
                  </c:strRef>
                </c:tx>
                <c:invertIfNegative val="0"/>
                <c:dLbls>
                  <c:spPr>
                    <a:noFill/>
                    <a:ln>
                      <a:noFill/>
                    </a:ln>
                    <a:effectLst/>
                  </c:spPr>
                  <c:txPr>
                    <a:bodyPr rot="-5400000" vert="horz"/>
                    <a:lstStyle/>
                    <a:p>
                      <a:pPr>
                        <a:defRPr sz="1000" b="1"/>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0"/>
                    </c:ext>
                  </c:extLst>
                </c:dLbls>
                <c:cat>
                  <c:strRef>
                    <c:extLst xmlns:c15="http://schemas.microsoft.com/office/drawing/2012/chart">
                      <c:ext xmlns:c15="http://schemas.microsoft.com/office/drawing/2012/chart" uri="{02D57815-91ED-43cb-92C2-25804820EDAC}">
                        <c15:formulaRef>
                          <c15:sqref>'Unemployment Rate Comparison'!$A$6:$A$12</c15:sqref>
                        </c15:formulaRef>
                      </c:ext>
                    </c:extLst>
                    <c:strCache>
                      <c:ptCount val="7"/>
                      <c:pt idx="0">
                        <c:v>Burbank</c:v>
                      </c:pt>
                      <c:pt idx="1">
                        <c:v>Glendale</c:v>
                      </c:pt>
                      <c:pt idx="2">
                        <c:v>La Cañada Flintridge</c:v>
                      </c:pt>
                      <c:pt idx="3">
                        <c:v>Verdugo</c:v>
                      </c:pt>
                      <c:pt idx="4">
                        <c:v>Los Angeles County</c:v>
                      </c:pt>
                      <c:pt idx="5">
                        <c:v>California</c:v>
                      </c:pt>
                      <c:pt idx="6">
                        <c:v>USA</c:v>
                      </c:pt>
                    </c:strCache>
                  </c:strRef>
                </c:cat>
                <c:val>
                  <c:numRef>
                    <c:extLst xmlns:c15="http://schemas.microsoft.com/office/drawing/2012/chart">
                      <c:ext xmlns:c15="http://schemas.microsoft.com/office/drawing/2012/chart" uri="{02D57815-91ED-43cb-92C2-25804820EDAC}">
                        <c15:formulaRef>
                          <c15:sqref>'Unemployment Rate Comparison'!#REF!</c15:sqref>
                        </c15:formulaRef>
                      </c:ext>
                    </c:extLst>
                    <c:numCache>
                      <c:formatCode>General</c:formatCode>
                      <c:ptCount val="1"/>
                      <c:pt idx="0">
                        <c:v>1</c:v>
                      </c:pt>
                    </c:numCache>
                  </c:numRef>
                </c:val>
                <c:extLst xmlns:c15="http://schemas.microsoft.com/office/drawing/2012/chart">
                  <c:ext xmlns:c16="http://schemas.microsoft.com/office/drawing/2014/chart" uri="{C3380CC4-5D6E-409C-BE32-E72D297353CC}">
                    <c16:uniqueId val="{00000006-5703-4C8E-9AD1-C2380C0B00CB}"/>
                  </c:ext>
                </c:extLst>
              </c15:ser>
            </c15:filteredBarSeries>
            <c15:filteredBarSeries>
              <c15:ser>
                <c:idx val="4"/>
                <c:order val="3"/>
                <c:tx>
                  <c:strRef>
                    <c:extLst xmlns:c15="http://schemas.microsoft.com/office/drawing/2012/chart">
                      <c:ext xmlns:c15="http://schemas.microsoft.com/office/drawing/2012/chart" uri="{02D57815-91ED-43cb-92C2-25804820EDAC}">
                        <c15:formulaRef>
                          <c15:sqref>'Unemployment Rate Comparison'!#REF!</c15:sqref>
                        </c15:formulaRef>
                      </c:ext>
                    </c:extLst>
                    <c:strCache>
                      <c:ptCount val="1"/>
                      <c:pt idx="0">
                        <c:v>#REF!</c:v>
                      </c:pt>
                    </c:strCache>
                  </c:strRef>
                </c:tx>
                <c:invertIfNegative val="0"/>
                <c:dLbls>
                  <c:spPr>
                    <a:noFill/>
                    <a:ln>
                      <a:noFill/>
                    </a:ln>
                    <a:effectLst/>
                  </c:spPr>
                  <c:txPr>
                    <a:bodyPr rot="-5400000" vert="horz" wrap="square" lIns="38100" tIns="19050" rIns="38100" bIns="19050" anchor="ctr">
                      <a:spAutoFit/>
                    </a:bodyPr>
                    <a:lstStyle/>
                    <a:p>
                      <a:pPr>
                        <a:defRPr sz="1000" b="1"/>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ext>
                  </c:extLst>
                </c:dLbls>
                <c:cat>
                  <c:strRef>
                    <c:extLst xmlns:c15="http://schemas.microsoft.com/office/drawing/2012/chart">
                      <c:ext xmlns:c15="http://schemas.microsoft.com/office/drawing/2012/chart" uri="{02D57815-91ED-43cb-92C2-25804820EDAC}">
                        <c15:formulaRef>
                          <c15:sqref>'Unemployment Rate Comparison'!$A$6:$A$12</c15:sqref>
                        </c15:formulaRef>
                      </c:ext>
                    </c:extLst>
                    <c:strCache>
                      <c:ptCount val="7"/>
                      <c:pt idx="0">
                        <c:v>Burbank</c:v>
                      </c:pt>
                      <c:pt idx="1">
                        <c:v>Glendale</c:v>
                      </c:pt>
                      <c:pt idx="2">
                        <c:v>La Cañada Flintridge</c:v>
                      </c:pt>
                      <c:pt idx="3">
                        <c:v>Verdugo</c:v>
                      </c:pt>
                      <c:pt idx="4">
                        <c:v>Los Angeles County</c:v>
                      </c:pt>
                      <c:pt idx="5">
                        <c:v>California</c:v>
                      </c:pt>
                      <c:pt idx="6">
                        <c:v>USA</c:v>
                      </c:pt>
                    </c:strCache>
                  </c:strRef>
                </c:cat>
                <c:val>
                  <c:numRef>
                    <c:extLst xmlns:c15="http://schemas.microsoft.com/office/drawing/2012/chart">
                      <c:ext xmlns:c15="http://schemas.microsoft.com/office/drawing/2012/chart" uri="{02D57815-91ED-43cb-92C2-25804820EDAC}">
                        <c15:formulaRef>
                          <c15:sqref>'Unemployment Rate Comparison'!#REF!</c15:sqref>
                        </c15:formulaRef>
                      </c:ext>
                    </c:extLst>
                    <c:numCache>
                      <c:formatCode>General</c:formatCode>
                      <c:ptCount val="1"/>
                      <c:pt idx="0">
                        <c:v>1</c:v>
                      </c:pt>
                    </c:numCache>
                  </c:numRef>
                </c:val>
                <c:extLst xmlns:c15="http://schemas.microsoft.com/office/drawing/2012/chart">
                  <c:ext xmlns:c16="http://schemas.microsoft.com/office/drawing/2014/chart" uri="{C3380CC4-5D6E-409C-BE32-E72D297353CC}">
                    <c16:uniqueId val="{00000007-5703-4C8E-9AD1-C2380C0B00CB}"/>
                  </c:ext>
                </c:extLst>
              </c15:ser>
            </c15:filteredBarSeries>
            <c15:filteredBarSeries>
              <c15:ser>
                <c:idx val="6"/>
                <c:order val="5"/>
                <c:tx>
                  <c:strRef>
                    <c:extLst xmlns:c15="http://schemas.microsoft.com/office/drawing/2012/chart">
                      <c:ext xmlns:c15="http://schemas.microsoft.com/office/drawing/2012/chart" uri="{02D57815-91ED-43cb-92C2-25804820EDAC}">
                        <c15:formulaRef>
                          <c15:sqref>'Unemployment Rate Comparison'!$J$39</c15:sqref>
                        </c15:formulaRef>
                      </c:ext>
                    </c:extLst>
                    <c:strCache>
                      <c:ptCount val="1"/>
                      <c:pt idx="0">
                        <c:v>April 2022</c:v>
                      </c:pt>
                    </c:strCache>
                  </c:strRef>
                </c:tx>
                <c:invertIfNegative val="0"/>
                <c:dLbls>
                  <c:spPr>
                    <a:noFill/>
                    <a:ln>
                      <a:noFill/>
                    </a:ln>
                    <a:effectLst/>
                  </c:spPr>
                  <c:txPr>
                    <a:bodyPr rot="-5400000" vert="horz" wrap="square" lIns="38100" tIns="19050" rIns="38100" bIns="19050" anchor="ctr">
                      <a:spAutoFit/>
                    </a:bodyPr>
                    <a:lstStyle/>
                    <a:p>
                      <a:pPr>
                        <a:defRPr b="1"/>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ext>
                  </c:extLst>
                </c:dLbls>
                <c:cat>
                  <c:strRef>
                    <c:extLst xmlns:c15="http://schemas.microsoft.com/office/drawing/2012/chart">
                      <c:ext xmlns:c15="http://schemas.microsoft.com/office/drawing/2012/chart" uri="{02D57815-91ED-43cb-92C2-25804820EDAC}">
                        <c15:formulaRef>
                          <c15:sqref>'Unemployment Rate Comparison'!$A$6:$A$12</c15:sqref>
                        </c15:formulaRef>
                      </c:ext>
                    </c:extLst>
                    <c:strCache>
                      <c:ptCount val="7"/>
                      <c:pt idx="0">
                        <c:v>Burbank</c:v>
                      </c:pt>
                      <c:pt idx="1">
                        <c:v>Glendale</c:v>
                      </c:pt>
                      <c:pt idx="2">
                        <c:v>La Cañada Flintridge</c:v>
                      </c:pt>
                      <c:pt idx="3">
                        <c:v>Verdugo</c:v>
                      </c:pt>
                      <c:pt idx="4">
                        <c:v>Los Angeles County</c:v>
                      </c:pt>
                      <c:pt idx="5">
                        <c:v>California</c:v>
                      </c:pt>
                      <c:pt idx="6">
                        <c:v>USA</c:v>
                      </c:pt>
                    </c:strCache>
                  </c:strRef>
                </c:cat>
                <c:val>
                  <c:numRef>
                    <c:extLst xmlns:c15="http://schemas.microsoft.com/office/drawing/2012/chart">
                      <c:ext xmlns:c15="http://schemas.microsoft.com/office/drawing/2012/chart" uri="{02D57815-91ED-43cb-92C2-25804820EDAC}">
                        <c15:formulaRef>
                          <c15:sqref>'Unemployment Rate Comparison'!$J$40:$J$46</c15:sqref>
                        </c15:formulaRef>
                      </c:ext>
                    </c:extLst>
                    <c:numCache>
                      <c:formatCode>0.0%</c:formatCode>
                      <c:ptCount val="7"/>
                      <c:pt idx="0">
                        <c:v>0.06</c:v>
                      </c:pt>
                      <c:pt idx="1">
                        <c:v>4.4999999999999998E-2</c:v>
                      </c:pt>
                      <c:pt idx="2">
                        <c:v>2.1000000000000001E-2</c:v>
                      </c:pt>
                      <c:pt idx="3">
                        <c:v>4.9000000000000002E-2</c:v>
                      </c:pt>
                      <c:pt idx="4">
                        <c:v>4.7E-2</c:v>
                      </c:pt>
                      <c:pt idx="5">
                        <c:v>3.7999999999999999E-2</c:v>
                      </c:pt>
                      <c:pt idx="6">
                        <c:v>3.6000000000000004E-2</c:v>
                      </c:pt>
                    </c:numCache>
                  </c:numRef>
                </c:val>
                <c:extLst xmlns:c15="http://schemas.microsoft.com/office/drawing/2012/chart">
                  <c:ext xmlns:c16="http://schemas.microsoft.com/office/drawing/2014/chart" uri="{C3380CC4-5D6E-409C-BE32-E72D297353CC}">
                    <c16:uniqueId val="{00000008-5703-4C8E-9AD1-C2380C0B00CB}"/>
                  </c:ext>
                </c:extLst>
              </c15:ser>
            </c15:filteredBarSeries>
          </c:ext>
        </c:extLst>
      </c:barChart>
      <c:catAx>
        <c:axId val="-209340853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cap="all" spc="120" normalizeH="0" baseline="0">
                <a:solidFill>
                  <a:sysClr val="windowText" lastClr="000000"/>
                </a:solidFill>
                <a:latin typeface="+mn-lt"/>
                <a:ea typeface="+mn-ea"/>
                <a:cs typeface="+mn-cs"/>
              </a:defRPr>
            </a:pPr>
            <a:endParaRPr lang="en-US"/>
          </a:p>
        </c:txPr>
        <c:crossAx val="-2093404616"/>
        <c:crosses val="autoZero"/>
        <c:auto val="1"/>
        <c:lblAlgn val="ctr"/>
        <c:lblOffset val="100"/>
        <c:noMultiLvlLbl val="0"/>
      </c:catAx>
      <c:valAx>
        <c:axId val="-2093404616"/>
        <c:scaling>
          <c:orientation val="minMax"/>
        </c:scaling>
        <c:delete val="1"/>
        <c:axPos val="l"/>
        <c:numFmt formatCode="0.0%" sourceLinked="1"/>
        <c:majorTickMark val="none"/>
        <c:minorTickMark val="none"/>
        <c:tickLblPos val="nextTo"/>
        <c:crossAx val="-2093408536"/>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1"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9525" cap="flat" cmpd="sng" algn="ctr">
      <a:noFill/>
      <a:round/>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7091294755067"/>
          <c:y val="0"/>
          <c:w val="0.68702341125218003"/>
          <c:h val="0.88827764397194997"/>
        </c:manualLayout>
      </c:layout>
      <c:barChart>
        <c:barDir val="bar"/>
        <c:grouping val="clustered"/>
        <c:varyColors val="0"/>
        <c:ser>
          <c:idx val="4"/>
          <c:order val="2"/>
          <c:tx>
            <c:strRef>
              <c:f>'Top 10 industries'!$F$2</c:f>
              <c:strCache>
                <c:ptCount val="1"/>
                <c:pt idx="0">
                  <c:v>2023</c:v>
                </c:pt>
              </c:strCache>
            </c:strRef>
          </c:tx>
          <c:invertIfNegative val="0"/>
          <c:dLbls>
            <c:spPr>
              <a:noFill/>
              <a:ln>
                <a:noFill/>
              </a:ln>
              <a:effectLst/>
            </c:spPr>
            <c:txPr>
              <a:bodyPr wrap="square" lIns="38100" tIns="19050" rIns="38100" bIns="19050" anchor="ctr">
                <a:spAutoFit/>
              </a:bodyPr>
              <a:lstStyle/>
              <a:p>
                <a:pPr>
                  <a:defRPr sz="100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'Top 10 industries'!$F$3:$F$12</c:f>
              <c:numCache>
                <c:formatCode>General</c:formatCode>
                <c:ptCount val="10"/>
                <c:pt idx="0">
                  <c:v>3724</c:v>
                </c:pt>
                <c:pt idx="1">
                  <c:v>3453</c:v>
                </c:pt>
                <c:pt idx="2">
                  <c:v>2726</c:v>
                </c:pt>
                <c:pt idx="3">
                  <c:v>2691</c:v>
                </c:pt>
                <c:pt idx="4">
                  <c:v>2083</c:v>
                </c:pt>
                <c:pt idx="5">
                  <c:v>1925</c:v>
                </c:pt>
                <c:pt idx="6">
                  <c:v>1689</c:v>
                </c:pt>
                <c:pt idx="7">
                  <c:v>1227</c:v>
                </c:pt>
                <c:pt idx="8">
                  <c:v>1127</c:v>
                </c:pt>
                <c:pt idx="9">
                  <c:v>1098</c:v>
                </c:pt>
              </c:numCache>
            </c:numRef>
          </c:val>
          <c:extLst>
            <c:ext xmlns:c16="http://schemas.microsoft.com/office/drawing/2014/chart" uri="{C3380CC4-5D6E-409C-BE32-E72D297353CC}">
              <c16:uniqueId val="{00000000-6894-4996-8467-35448DE6554D}"/>
            </c:ext>
          </c:extLst>
        </c:ser>
        <c:ser>
          <c:idx val="3"/>
          <c:order val="3"/>
          <c:tx>
            <c:strRef>
              <c:f>'Top 10 industries'!$E$2</c:f>
              <c:strCache>
                <c:ptCount val="1"/>
                <c:pt idx="0">
                  <c:v>2022</c:v>
                </c:pt>
              </c:strCache>
            </c:strRef>
          </c:tx>
          <c:spPr>
            <a:solidFill>
              <a:schemeClr val="bg1">
                <a:lumMod val="65000"/>
              </a:schemeClr>
            </a:solidFill>
            <a:ln>
              <a:noFill/>
            </a:ln>
            <a:effectLst/>
          </c:spPr>
          <c:invertIfNegative val="0"/>
          <c:dLbls>
            <c:spPr>
              <a:noFill/>
              <a:ln>
                <a:noFill/>
              </a:ln>
              <a:effectLst/>
            </c:spPr>
            <c:txPr>
              <a:bodyPr rot="0" vert="horz"/>
              <a:lstStyle/>
              <a:p>
                <a:pPr>
                  <a:defRPr sz="1000"/>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'Top 10 industries'!$A$3:$A$13</c:f>
              <c:strCache>
                <c:ptCount val="10"/>
                <c:pt idx="0">
                  <c:v>Professional Services</c:v>
                </c:pt>
                <c:pt idx="1">
                  <c:v>Health Care</c:v>
                </c:pt>
                <c:pt idx="2">
                  <c:v>Retail Stores</c:v>
                </c:pt>
                <c:pt idx="3">
                  <c:v>Services</c:v>
                </c:pt>
                <c:pt idx="4">
                  <c:v>Administrative and Support Services</c:v>
                </c:pt>
                <c:pt idx="5">
                  <c:v>Construction</c:v>
                </c:pt>
                <c:pt idx="6">
                  <c:v>Information-Based Industries</c:v>
                </c:pt>
                <c:pt idx="7">
                  <c:v>Real Estate</c:v>
                </c:pt>
                <c:pt idx="8">
                  <c:v>Eating and Drinking</c:v>
                </c:pt>
                <c:pt idx="9">
                  <c:v>Transportation</c:v>
                </c:pt>
              </c:strCache>
              <c:extLst xmlns:c15="http://schemas.microsoft.com/office/drawing/2012/chart"/>
            </c:strRef>
          </c:cat>
          <c:val>
            <c:numRef>
              <c:f>'Top 10 industries'!$E$3:$E$12</c:f>
              <c:numCache>
                <c:formatCode>General</c:formatCode>
                <c:ptCount val="10"/>
                <c:pt idx="0">
                  <c:v>3647</c:v>
                </c:pt>
                <c:pt idx="1">
                  <c:v>3433</c:v>
                </c:pt>
                <c:pt idx="2">
                  <c:v>2706</c:v>
                </c:pt>
                <c:pt idx="3">
                  <c:v>2664</c:v>
                </c:pt>
                <c:pt idx="4">
                  <c:v>2125</c:v>
                </c:pt>
                <c:pt idx="5">
                  <c:v>1902</c:v>
                </c:pt>
                <c:pt idx="6">
                  <c:v>1664</c:v>
                </c:pt>
                <c:pt idx="7">
                  <c:v>1201</c:v>
                </c:pt>
                <c:pt idx="8">
                  <c:v>1126</c:v>
                </c:pt>
                <c:pt idx="9">
                  <c:v>1059</c:v>
                </c:pt>
              </c:numCache>
            </c:numRef>
          </c:val>
          <c:extLst xmlns:c15="http://schemas.microsoft.com/office/drawing/2012/chart">
            <c:ext xmlns:c16="http://schemas.microsoft.com/office/drawing/2014/chart" uri="{C3380CC4-5D6E-409C-BE32-E72D297353CC}">
              <c16:uniqueId val="{00000001-6894-4996-8467-35448DE6554D}"/>
            </c:ext>
          </c:extLst>
        </c:ser>
        <c:ser>
          <c:idx val="0"/>
          <c:order val="4"/>
          <c:tx>
            <c:strRef>
              <c:f>'Top 10 industries'!$D$2</c:f>
              <c:strCache>
                <c:ptCount val="1"/>
                <c:pt idx="0">
                  <c:v>2021</c:v>
                </c:pt>
              </c:strCache>
            </c:strRef>
          </c:tx>
          <c:spPr>
            <a:solidFill>
              <a:srgbClr val="30D0CC"/>
            </a:solidFill>
          </c:spPr>
          <c:invertIfNegative val="0"/>
          <c:dLbls>
            <c:spPr>
              <a:noFill/>
              <a:ln>
                <a:noFill/>
              </a:ln>
              <a:effectLst/>
            </c:spPr>
            <c:txPr>
              <a:bodyPr/>
              <a:lstStyle/>
              <a:p>
                <a:pPr>
                  <a:defRPr sz="100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'Top 10 industries'!$D$3:$D$12</c:f>
              <c:numCache>
                <c:formatCode>General</c:formatCode>
                <c:ptCount val="10"/>
                <c:pt idx="0">
                  <c:v>3436</c:v>
                </c:pt>
                <c:pt idx="1">
                  <c:v>3407</c:v>
                </c:pt>
                <c:pt idx="2">
                  <c:v>2633</c:v>
                </c:pt>
                <c:pt idx="3">
                  <c:v>2647</c:v>
                </c:pt>
                <c:pt idx="4">
                  <c:v>2191</c:v>
                </c:pt>
                <c:pt idx="5">
                  <c:v>1889</c:v>
                </c:pt>
                <c:pt idx="6">
                  <c:v>1562</c:v>
                </c:pt>
                <c:pt idx="7">
                  <c:v>1182</c:v>
                </c:pt>
                <c:pt idx="8">
                  <c:v>1130</c:v>
                </c:pt>
                <c:pt idx="9">
                  <c:v>965</c:v>
                </c:pt>
              </c:numCache>
            </c:numRef>
          </c:val>
          <c:extLst>
            <c:ext xmlns:c16="http://schemas.microsoft.com/office/drawing/2014/chart" uri="{C3380CC4-5D6E-409C-BE32-E72D297353CC}">
              <c16:uniqueId val="{00000002-6894-4996-8467-35448DE6554D}"/>
            </c:ext>
          </c:extLst>
        </c:ser>
        <c:ser>
          <c:idx val="5"/>
          <c:order val="5"/>
          <c:tx>
            <c:strRef>
              <c:f>'Top 10 industries'!$C$2</c:f>
              <c:strCache>
                <c:ptCount val="1"/>
                <c:pt idx="0">
                  <c:v>2020</c:v>
                </c:pt>
              </c:strCache>
            </c:strRef>
          </c:tx>
          <c:spPr>
            <a:solidFill>
              <a:srgbClr val="FB5003"/>
            </a:solidFill>
            <a:ln>
              <a:noFill/>
            </a:ln>
            <a:effectLst/>
          </c:spPr>
          <c:invertIfNegative val="0"/>
          <c:dLbls>
            <c:spPr>
              <a:noFill/>
              <a:ln>
                <a:noFill/>
              </a:ln>
              <a:effectLst/>
            </c:spPr>
            <c:txPr>
              <a:bodyPr rot="0" vert="horz"/>
              <a:lstStyle/>
              <a:p>
                <a:pPr>
                  <a:defRPr sz="100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'Top 10 industries'!$A$3:$A$13</c:f>
              <c:strCache>
                <c:ptCount val="10"/>
                <c:pt idx="0">
                  <c:v>Professional Services</c:v>
                </c:pt>
                <c:pt idx="1">
                  <c:v>Health Care</c:v>
                </c:pt>
                <c:pt idx="2">
                  <c:v>Retail Stores</c:v>
                </c:pt>
                <c:pt idx="3">
                  <c:v>Services</c:v>
                </c:pt>
                <c:pt idx="4">
                  <c:v>Administrative and Support Services</c:v>
                </c:pt>
                <c:pt idx="5">
                  <c:v>Construction</c:v>
                </c:pt>
                <c:pt idx="6">
                  <c:v>Information-Based Industries</c:v>
                </c:pt>
                <c:pt idx="7">
                  <c:v>Real Estate</c:v>
                </c:pt>
                <c:pt idx="8">
                  <c:v>Eating and Drinking</c:v>
                </c:pt>
                <c:pt idx="9">
                  <c:v>Transportation</c:v>
                </c:pt>
              </c:strCache>
            </c:strRef>
          </c:cat>
          <c:val>
            <c:numRef>
              <c:f>'Top 10 industries'!$C$3:$C$12</c:f>
              <c:numCache>
                <c:formatCode>General</c:formatCode>
                <c:ptCount val="10"/>
                <c:pt idx="0">
                  <c:v>3463</c:v>
                </c:pt>
                <c:pt idx="1">
                  <c:v>3482</c:v>
                </c:pt>
                <c:pt idx="2">
                  <c:v>2733</c:v>
                </c:pt>
                <c:pt idx="3">
                  <c:v>2747</c:v>
                </c:pt>
                <c:pt idx="4">
                  <c:v>2322</c:v>
                </c:pt>
                <c:pt idx="5">
                  <c:v>1915</c:v>
                </c:pt>
                <c:pt idx="6">
                  <c:v>1569</c:v>
                </c:pt>
                <c:pt idx="7">
                  <c:v>1232</c:v>
                </c:pt>
                <c:pt idx="8">
                  <c:v>1191</c:v>
                </c:pt>
                <c:pt idx="9">
                  <c:v>964</c:v>
                </c:pt>
              </c:numCache>
            </c:numRef>
          </c:val>
          <c:extLst>
            <c:ext xmlns:c16="http://schemas.microsoft.com/office/drawing/2014/chart" uri="{C3380CC4-5D6E-409C-BE32-E72D297353CC}">
              <c16:uniqueId val="{00000003-6894-4996-8467-35448DE6554D}"/>
            </c:ext>
          </c:extLst>
        </c:ser>
        <c:ser>
          <c:idx val="6"/>
          <c:order val="6"/>
          <c:tx>
            <c:strRef>
              <c:f>'Top 10 industries'!$B$2</c:f>
              <c:strCache>
                <c:ptCount val="1"/>
                <c:pt idx="0">
                  <c:v>2019</c:v>
                </c:pt>
              </c:strCache>
            </c:strRef>
          </c:tx>
          <c:spPr>
            <a:solidFill>
              <a:srgbClr val="FFCC99"/>
            </a:solidFill>
            <a:ln>
              <a:noFill/>
            </a:ln>
            <a:effectLst/>
          </c:spPr>
          <c:invertIfNegative val="0"/>
          <c:dLbls>
            <c:spPr>
              <a:noFill/>
              <a:ln>
                <a:noFill/>
              </a:ln>
              <a:effectLst/>
            </c:spPr>
            <c:txPr>
              <a:bodyPr rot="0" vert="horz"/>
              <a:lstStyle/>
              <a:p>
                <a:pPr>
                  <a:defRPr sz="100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'Top 10 industries'!$A$3:$A$13</c:f>
              <c:strCache>
                <c:ptCount val="10"/>
                <c:pt idx="0">
                  <c:v>Professional Services</c:v>
                </c:pt>
                <c:pt idx="1">
                  <c:v>Health Care</c:v>
                </c:pt>
                <c:pt idx="2">
                  <c:v>Retail Stores</c:v>
                </c:pt>
                <c:pt idx="3">
                  <c:v>Services</c:v>
                </c:pt>
                <c:pt idx="4">
                  <c:v>Administrative and Support Services</c:v>
                </c:pt>
                <c:pt idx="5">
                  <c:v>Construction</c:v>
                </c:pt>
                <c:pt idx="6">
                  <c:v>Information-Based Industries</c:v>
                </c:pt>
                <c:pt idx="7">
                  <c:v>Real Estate</c:v>
                </c:pt>
                <c:pt idx="8">
                  <c:v>Eating and Drinking</c:v>
                </c:pt>
                <c:pt idx="9">
                  <c:v>Transportation</c:v>
                </c:pt>
              </c:strCache>
            </c:strRef>
          </c:cat>
          <c:val>
            <c:numRef>
              <c:f>'Top 10 industries'!$B$3:$B$12</c:f>
              <c:numCache>
                <c:formatCode>General</c:formatCode>
                <c:ptCount val="10"/>
                <c:pt idx="0">
                  <c:v>3266</c:v>
                </c:pt>
                <c:pt idx="1">
                  <c:v>3248</c:v>
                </c:pt>
                <c:pt idx="2">
                  <c:v>2711</c:v>
                </c:pt>
                <c:pt idx="3">
                  <c:v>2656</c:v>
                </c:pt>
                <c:pt idx="4">
                  <c:v>2585</c:v>
                </c:pt>
                <c:pt idx="5">
                  <c:v>1872</c:v>
                </c:pt>
                <c:pt idx="6">
                  <c:v>1489</c:v>
                </c:pt>
                <c:pt idx="7">
                  <c:v>1177</c:v>
                </c:pt>
                <c:pt idx="8">
                  <c:v>1174</c:v>
                </c:pt>
                <c:pt idx="9">
                  <c:v>936</c:v>
                </c:pt>
              </c:numCache>
            </c:numRef>
          </c:val>
          <c:extLst>
            <c:ext xmlns:c16="http://schemas.microsoft.com/office/drawing/2014/chart" uri="{C3380CC4-5D6E-409C-BE32-E72D297353CC}">
              <c16:uniqueId val="{00000004-6894-4996-8467-35448DE6554D}"/>
            </c:ext>
          </c:extLst>
        </c:ser>
        <c:dLbls>
          <c:dLblPos val="outEnd"/>
          <c:showLegendKey val="0"/>
          <c:showVal val="1"/>
          <c:showCatName val="0"/>
          <c:showSerName val="0"/>
          <c:showPercent val="0"/>
          <c:showBubbleSize val="0"/>
        </c:dLbls>
        <c:gapWidth val="182"/>
        <c:axId val="-2093342616"/>
        <c:axId val="-2093339048"/>
        <c:extLst>
          <c:ext xmlns:c15="http://schemas.microsoft.com/office/drawing/2012/chart" uri="{02D57815-91ED-43cb-92C2-25804820EDAC}">
            <c15:filteredBarSeries>
              <c15:ser>
                <c:idx val="1"/>
                <c:order val="0"/>
                <c:tx>
                  <c:strRef>
                    <c:extLst>
                      <c:ext uri="{02D57815-91ED-43cb-92C2-25804820EDAC}">
                        <c15:formulaRef>
                          <c15:sqref>'Top 10 industries'!#REF!</c15:sqref>
                        </c15:formulaRef>
                      </c:ext>
                    </c:extLst>
                    <c:strCache>
                      <c:ptCount val="1"/>
                      <c:pt idx="0">
                        <c:v>#REF!</c:v>
                      </c:pt>
                    </c:strCache>
                  </c:strRef>
                </c:tx>
                <c:spPr>
                  <a:solidFill>
                    <a:schemeClr val="accent6">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'Top 10 industries'!$A$3:$A$13</c15:sqref>
                        </c15:formulaRef>
                      </c:ext>
                    </c:extLst>
                    <c:strCache>
                      <c:ptCount val="10"/>
                      <c:pt idx="0">
                        <c:v>Professional Services</c:v>
                      </c:pt>
                      <c:pt idx="1">
                        <c:v>Health Care</c:v>
                      </c:pt>
                      <c:pt idx="2">
                        <c:v>Retail Stores</c:v>
                      </c:pt>
                      <c:pt idx="3">
                        <c:v>Services</c:v>
                      </c:pt>
                      <c:pt idx="4">
                        <c:v>Administrative and Support Services</c:v>
                      </c:pt>
                      <c:pt idx="5">
                        <c:v>Construction</c:v>
                      </c:pt>
                      <c:pt idx="6">
                        <c:v>Information-Based Industries</c:v>
                      </c:pt>
                      <c:pt idx="7">
                        <c:v>Real Estate</c:v>
                      </c:pt>
                      <c:pt idx="8">
                        <c:v>Eating and Drinking</c:v>
                      </c:pt>
                      <c:pt idx="9">
                        <c:v>Transportation</c:v>
                      </c:pt>
                    </c:strCache>
                  </c:strRef>
                </c:cat>
                <c:val>
                  <c:numRef>
                    <c:extLst>
                      <c:ext uri="{02D57815-91ED-43cb-92C2-25804820EDAC}">
                        <c15:formulaRef>
                          <c15:sqref>'Top 10 industries'!#REF!</c15:sqref>
                        </c15:formulaRef>
                      </c:ext>
                    </c:extLst>
                    <c:numCache>
                      <c:formatCode>General</c:formatCode>
                      <c:ptCount val="1"/>
                      <c:pt idx="0">
                        <c:v>1</c:v>
                      </c:pt>
                    </c:numCache>
                  </c:numRef>
                </c:val>
                <c:extLst>
                  <c:ext xmlns:c16="http://schemas.microsoft.com/office/drawing/2014/chart" uri="{C3380CC4-5D6E-409C-BE32-E72D297353CC}">
                    <c16:uniqueId val="{00000005-6894-4996-8467-35448DE6554D}"/>
                  </c:ext>
                </c:extLst>
              </c15:ser>
            </c15:filteredBarSeries>
            <c15:filteredBarSeries>
              <c15:ser>
                <c:idx val="2"/>
                <c:order val="1"/>
                <c:tx>
                  <c:strRef>
                    <c:extLst xmlns:c15="http://schemas.microsoft.com/office/drawing/2012/chart">
                      <c:ext xmlns:c15="http://schemas.microsoft.com/office/drawing/2012/chart" uri="{02D57815-91ED-43cb-92C2-25804820EDAC}">
                        <c15:formulaRef>
                          <c15:sqref>'Top 10 industries'!$B$15</c15:sqref>
                        </c15:formulaRef>
                      </c:ext>
                    </c:extLst>
                    <c:strCache>
                      <c:ptCount val="1"/>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'Top 10 industries'!$A$3:$A$13</c15:sqref>
                        </c15:formulaRef>
                      </c:ext>
                    </c:extLst>
                    <c:strCache>
                      <c:ptCount val="10"/>
                      <c:pt idx="0">
                        <c:v>Professional Services</c:v>
                      </c:pt>
                      <c:pt idx="1">
                        <c:v>Health Care</c:v>
                      </c:pt>
                      <c:pt idx="2">
                        <c:v>Retail Stores</c:v>
                      </c:pt>
                      <c:pt idx="3">
                        <c:v>Services</c:v>
                      </c:pt>
                      <c:pt idx="4">
                        <c:v>Administrative and Support Services</c:v>
                      </c:pt>
                      <c:pt idx="5">
                        <c:v>Construction</c:v>
                      </c:pt>
                      <c:pt idx="6">
                        <c:v>Information-Based Industries</c:v>
                      </c:pt>
                      <c:pt idx="7">
                        <c:v>Real Estate</c:v>
                      </c:pt>
                      <c:pt idx="8">
                        <c:v>Eating and Drinking</c:v>
                      </c:pt>
                      <c:pt idx="9">
                        <c:v>Transportation</c:v>
                      </c:pt>
                    </c:strCache>
                  </c:strRef>
                </c:cat>
                <c:val>
                  <c:numRef>
                    <c:extLst xmlns:c15="http://schemas.microsoft.com/office/drawing/2012/chart">
                      <c:ext xmlns:c15="http://schemas.microsoft.com/office/drawing/2012/chart" uri="{02D57815-91ED-43cb-92C2-25804820EDAC}">
                        <c15:formulaRef>
                          <c15:sqref>'Top 10 industries'!$B$16:$B$25</c15:sqref>
                        </c15:formulaRef>
                      </c:ext>
                    </c:extLst>
                    <c:numCache>
                      <c:formatCode>General</c:formatCode>
                      <c:ptCount val="10"/>
                      <c:pt idx="6">
                        <c:v>2019</c:v>
                      </c:pt>
                      <c:pt idx="7">
                        <c:v>3266</c:v>
                      </c:pt>
                      <c:pt idx="8">
                        <c:v>3248</c:v>
                      </c:pt>
                      <c:pt idx="9">
                        <c:v>2711</c:v>
                      </c:pt>
                    </c:numCache>
                  </c:numRef>
                </c:val>
                <c:extLst xmlns:c15="http://schemas.microsoft.com/office/drawing/2012/chart">
                  <c:ext xmlns:c16="http://schemas.microsoft.com/office/drawing/2014/chart" uri="{C3380CC4-5D6E-409C-BE32-E72D297353CC}">
                    <c16:uniqueId val="{00000006-6894-4996-8467-35448DE6554D}"/>
                  </c:ext>
                </c:extLst>
              </c15:ser>
            </c15:filteredBarSeries>
          </c:ext>
        </c:extLst>
      </c:barChart>
      <c:catAx>
        <c:axId val="-20933426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2093339048"/>
        <c:crosses val="autoZero"/>
        <c:auto val="1"/>
        <c:lblAlgn val="ctr"/>
        <c:lblOffset val="100"/>
        <c:noMultiLvlLbl val="0"/>
      </c:catAx>
      <c:valAx>
        <c:axId val="-209333904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vert="horz"/>
          <a:lstStyle/>
          <a:p>
            <a:pPr>
              <a:defRPr/>
            </a:pPr>
            <a:endParaRPr lang="en-US"/>
          </a:p>
        </c:txPr>
        <c:crossAx val="-2093342616"/>
        <c:crosses val="autoZero"/>
        <c:crossBetween val="between"/>
      </c:valAx>
      <c:spPr>
        <a:noFill/>
        <a:ln>
          <a:noFill/>
        </a:ln>
        <a:effectLst/>
      </c:spPr>
    </c:plotArea>
    <c:legend>
      <c:legendPos val="b"/>
      <c:layout>
        <c:manualLayout>
          <c:xMode val="edge"/>
          <c:yMode val="edge"/>
          <c:x val="0.692313293321562"/>
          <c:y val="0.145213388204773"/>
          <c:w val="0.30768673374050298"/>
          <c:h val="3.7983600967201929E-2"/>
        </c:manualLayout>
      </c:layout>
      <c:overlay val="0"/>
      <c:spPr>
        <a:noFill/>
        <a:ln>
          <a:noFill/>
        </a:ln>
        <a:effectLst/>
      </c:spPr>
      <c:txPr>
        <a:bodyPr rot="0" vert="horz"/>
        <a:lstStyle/>
        <a:p>
          <a:pPr>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100" b="1"/>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'Cities job ad'!$D$3:$D$12</c:f>
              <c:strCache>
                <c:ptCount val="10"/>
                <c:pt idx="0">
                  <c:v>Los Angeles</c:v>
                </c:pt>
                <c:pt idx="1">
                  <c:v>Long Beach</c:v>
                </c:pt>
                <c:pt idx="2">
                  <c:v>Torrance</c:v>
                </c:pt>
                <c:pt idx="3">
                  <c:v>Santa Monica</c:v>
                </c:pt>
                <c:pt idx="4">
                  <c:v>Pasadena</c:v>
                </c:pt>
                <c:pt idx="5">
                  <c:v>Burbank</c:v>
                </c:pt>
                <c:pt idx="6">
                  <c:v>Glendale</c:v>
                </c:pt>
                <c:pt idx="7">
                  <c:v>Santa Clarita</c:v>
                </c:pt>
                <c:pt idx="8">
                  <c:v>El Segundo</c:v>
                </c:pt>
                <c:pt idx="9">
                  <c:v>Culver City</c:v>
                </c:pt>
              </c:strCache>
            </c:strRef>
          </c:cat>
          <c:val>
            <c:numRef>
              <c:f>'Cities job ad'!$E$3:$E$12</c:f>
              <c:numCache>
                <c:formatCode>General</c:formatCode>
                <c:ptCount val="10"/>
                <c:pt idx="0">
                  <c:v>58309</c:v>
                </c:pt>
                <c:pt idx="1">
                  <c:v>5085</c:v>
                </c:pt>
                <c:pt idx="2">
                  <c:v>4066</c:v>
                </c:pt>
                <c:pt idx="3">
                  <c:v>3783</c:v>
                </c:pt>
                <c:pt idx="4">
                  <c:v>3498</c:v>
                </c:pt>
                <c:pt idx="5">
                  <c:v>3148</c:v>
                </c:pt>
                <c:pt idx="6">
                  <c:v>3055</c:v>
                </c:pt>
                <c:pt idx="7">
                  <c:v>2664</c:v>
                </c:pt>
                <c:pt idx="8">
                  <c:v>2581</c:v>
                </c:pt>
                <c:pt idx="9">
                  <c:v>2013</c:v>
                </c:pt>
              </c:numCache>
            </c:numRef>
          </c:val>
          <c:extLst>
            <c:ext xmlns:c16="http://schemas.microsoft.com/office/drawing/2014/chart" uri="{C3380CC4-5D6E-409C-BE32-E72D297353CC}">
              <c16:uniqueId val="{00000000-C14D-48E1-9F43-540BB7103C7C}"/>
            </c:ext>
          </c:extLst>
        </c:ser>
        <c:dLbls>
          <c:dLblPos val="outEnd"/>
          <c:showLegendKey val="0"/>
          <c:showVal val="1"/>
          <c:showCatName val="0"/>
          <c:showSerName val="0"/>
          <c:showPercent val="0"/>
          <c:showBubbleSize val="0"/>
        </c:dLbls>
        <c:gapWidth val="182"/>
        <c:axId val="453752840"/>
        <c:axId val="453753168"/>
      </c:barChart>
      <c:catAx>
        <c:axId val="45375284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53753168"/>
        <c:crosses val="autoZero"/>
        <c:auto val="1"/>
        <c:lblAlgn val="ctr"/>
        <c:lblOffset val="100"/>
        <c:noMultiLvlLbl val="0"/>
      </c:catAx>
      <c:valAx>
        <c:axId val="45375316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537528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0" name="Shape 100"/>
          <p:cNvSpPr>
            <a:spLocks noGrp="1" noRot="1" noChangeAspect="1"/>
          </p:cNvSpPr>
          <p:nvPr>
            <p:ph type="sldImg"/>
          </p:nvPr>
        </p:nvSpPr>
        <p:spPr>
          <a:xfrm>
            <a:off x="2162175" y="698500"/>
            <a:ext cx="2698750" cy="3490913"/>
          </a:xfrm>
          <a:prstGeom prst="rect">
            <a:avLst/>
          </a:prstGeom>
        </p:spPr>
        <p:txBody>
          <a:bodyPr lIns="93324" tIns="46662" rIns="93324" bIns="46662"/>
          <a:lstStyle/>
          <a:p>
            <a:endParaRPr dirty="0"/>
          </a:p>
        </p:txBody>
      </p:sp>
      <p:sp>
        <p:nvSpPr>
          <p:cNvPr id="101" name="Shape 101"/>
          <p:cNvSpPr>
            <a:spLocks noGrp="1"/>
          </p:cNvSpPr>
          <p:nvPr>
            <p:ph type="body" sz="quarter" idx="1"/>
          </p:nvPr>
        </p:nvSpPr>
        <p:spPr>
          <a:xfrm>
            <a:off x="936414" y="4421823"/>
            <a:ext cx="5150273" cy="4189095"/>
          </a:xfrm>
          <a:prstGeom prst="rect">
            <a:avLst/>
          </a:prstGeom>
        </p:spPr>
        <p:txBody>
          <a:bodyPr lIns="93324" tIns="46662" rIns="93324" bIns="46662"/>
          <a:lstStyle/>
          <a:p>
            <a:endParaRPr/>
          </a:p>
        </p:txBody>
      </p:sp>
    </p:spTree>
    <p:extLst>
      <p:ext uri="{BB962C8B-B14F-4D97-AF65-F5344CB8AC3E}">
        <p14:creationId xmlns:p14="http://schemas.microsoft.com/office/powerpoint/2010/main" val="2642664594"/>
      </p:ext>
    </p:extLst>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62175" y="698500"/>
            <a:ext cx="2698750" cy="3490913"/>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60064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85800" y="2130425"/>
            <a:ext cx="7772400" cy="1470025"/>
          </a:xfrm>
          <a:prstGeom prst="rect">
            <a:avLst/>
          </a:prstGeom>
        </p:spPr>
        <p:txBody>
          <a:bodyPr/>
          <a:lstStyle/>
          <a:p>
            <a:r>
              <a:t>Title Text</a:t>
            </a:r>
          </a:p>
        </p:txBody>
      </p:sp>
      <p:sp>
        <p:nvSpPr>
          <p:cNvPr id="12" name="Body Level One…"/>
          <p:cNvSpPr txBox="1">
            <a:spLocks noGrp="1"/>
          </p:cNvSpPr>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91" name="Title Text"/>
          <p:cNvSpPr txBox="1">
            <a:spLocks noGrp="1"/>
          </p:cNvSpPr>
          <p:nvPr>
            <p:ph type="title"/>
          </p:nvPr>
        </p:nvSpPr>
        <p:spPr>
          <a:xfrm>
            <a:off x="1792288" y="4800600"/>
            <a:ext cx="5486401" cy="566738"/>
          </a:xfrm>
          <a:prstGeom prst="rect">
            <a:avLst/>
          </a:prstGeom>
        </p:spPr>
        <p:txBody>
          <a:bodyPr anchor="b"/>
          <a:lstStyle>
            <a:lvl1pPr algn="l">
              <a:defRPr sz="2000" b="1"/>
            </a:lvl1pPr>
          </a:lstStyle>
          <a:p>
            <a:r>
              <a:t>Title Text</a:t>
            </a:r>
          </a:p>
        </p:txBody>
      </p:sp>
      <p:sp>
        <p:nvSpPr>
          <p:cNvPr id="92" name="Picture Placeholder 2"/>
          <p:cNvSpPr>
            <a:spLocks noGrp="1"/>
          </p:cNvSpPr>
          <p:nvPr>
            <p:ph type="pic" sz="half" idx="13"/>
          </p:nvPr>
        </p:nvSpPr>
        <p:spPr>
          <a:xfrm>
            <a:off x="1792288" y="612775"/>
            <a:ext cx="5486401" cy="4114800"/>
          </a:xfrm>
          <a:prstGeom prst="rect">
            <a:avLst/>
          </a:prstGeom>
        </p:spPr>
        <p:txBody>
          <a:bodyPr lIns="91439" rIns="91439">
            <a:noAutofit/>
          </a:bodyPr>
          <a:lstStyle/>
          <a:p>
            <a:endParaRPr dirty="0"/>
          </a:p>
        </p:txBody>
      </p:sp>
      <p:sp>
        <p:nvSpPr>
          <p:cNvPr id="93" name="Body Level One…"/>
          <p:cNvSpPr txBox="1">
            <a:spLocks noGrp="1"/>
          </p:cNvSpPr>
          <p:nvPr>
            <p:ph type="body" sz="quarter" idx="1"/>
          </p:nvPr>
        </p:nvSpPr>
        <p:spPr>
          <a:xfrm>
            <a:off x="1792288" y="5367337"/>
            <a:ext cx="5486401" cy="804863"/>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94"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0">
    <p:spTree>
      <p:nvGrpSpPr>
        <p:cNvPr id="1" name=""/>
        <p:cNvGrpSpPr/>
        <p:nvPr/>
      </p:nvGrpSpPr>
      <p:grpSpPr>
        <a:xfrm>
          <a:off x="0" y="0"/>
          <a:ext cx="0" cy="0"/>
          <a:chOff x="0" y="0"/>
          <a:chExt cx="0" cy="0"/>
        </a:xfrm>
      </p:grpSpPr>
      <p:sp>
        <p:nvSpPr>
          <p:cNvPr id="20" name="Title Text"/>
          <p:cNvSpPr txBox="1">
            <a:spLocks noGrp="1"/>
          </p:cNvSpPr>
          <p:nvPr>
            <p:ph type="title"/>
          </p:nvPr>
        </p:nvSpPr>
        <p:spPr>
          <a:xfrm>
            <a:off x="685800" y="2130425"/>
            <a:ext cx="7772400" cy="1470025"/>
          </a:xfrm>
          <a:prstGeom prst="rect">
            <a:avLst/>
          </a:prstGeom>
        </p:spPr>
        <p:txBody>
          <a:bodyPr/>
          <a:lstStyle/>
          <a:p>
            <a:r>
              <a:t>Title Text</a:t>
            </a:r>
          </a:p>
        </p:txBody>
      </p:sp>
      <p:sp>
        <p:nvSpPr>
          <p:cNvPr id="21" name="Body Level One…"/>
          <p:cNvSpPr txBox="1">
            <a:spLocks noGrp="1"/>
          </p:cNvSpPr>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9" name="Title Text"/>
          <p:cNvSpPr txBox="1">
            <a:spLocks noGrp="1"/>
          </p:cNvSpPr>
          <p:nvPr>
            <p:ph type="title"/>
          </p:nvPr>
        </p:nvSpPr>
        <p:spPr>
          <a:xfrm>
            <a:off x="457200" y="274638"/>
            <a:ext cx="8229600" cy="1143001"/>
          </a:xfrm>
          <a:prstGeom prst="rect">
            <a:avLst/>
          </a:prstGeom>
        </p:spPr>
        <p:txBody>
          <a:bodyPr/>
          <a:lstStyle/>
          <a:p>
            <a:r>
              <a:t>Title Text</a:t>
            </a:r>
          </a:p>
        </p:txBody>
      </p:sp>
      <p:sp>
        <p:nvSpPr>
          <p:cNvPr id="30" name="Body Level One…"/>
          <p:cNvSpPr txBox="1">
            <a:spLocks noGrp="1"/>
          </p:cNvSpPr>
          <p:nvPr>
            <p:ph type="body" idx="1"/>
          </p:nvPr>
        </p:nvSpPr>
        <p:spPr>
          <a:xfrm>
            <a:off x="457200" y="1600200"/>
            <a:ext cx="8229600" cy="452596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38" name="Title Text"/>
          <p:cNvSpPr txBox="1">
            <a:spLocks noGrp="1"/>
          </p:cNvSpPr>
          <p:nvPr>
            <p:ph type="title"/>
          </p:nvPr>
        </p:nvSpPr>
        <p:spPr>
          <a:xfrm>
            <a:off x="722312" y="4406900"/>
            <a:ext cx="7772401" cy="1362075"/>
          </a:xfrm>
          <a:prstGeom prst="rect">
            <a:avLst/>
          </a:prstGeom>
        </p:spPr>
        <p:txBody>
          <a:bodyPr anchor="t"/>
          <a:lstStyle>
            <a:lvl1pPr algn="l">
              <a:defRPr sz="4000" b="1" cap="all"/>
            </a:lvl1pPr>
          </a:lstStyle>
          <a:p>
            <a:r>
              <a:t>Title Text</a:t>
            </a:r>
          </a:p>
        </p:txBody>
      </p:sp>
      <p:sp>
        <p:nvSpPr>
          <p:cNvPr id="39" name="Body Level One…"/>
          <p:cNvSpPr txBox="1">
            <a:spLocks noGrp="1"/>
          </p:cNvSpPr>
          <p:nvPr>
            <p:ph type="body" sz="quarter"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47" name="Title Text"/>
          <p:cNvSpPr txBox="1">
            <a:spLocks noGrp="1"/>
          </p:cNvSpPr>
          <p:nvPr>
            <p:ph type="title"/>
          </p:nvPr>
        </p:nvSpPr>
        <p:spPr>
          <a:xfrm>
            <a:off x="457200" y="274638"/>
            <a:ext cx="8229600" cy="1143001"/>
          </a:xfrm>
          <a:prstGeom prst="rect">
            <a:avLst/>
          </a:prstGeom>
        </p:spPr>
        <p:txBody>
          <a:bodyPr/>
          <a:lstStyle/>
          <a:p>
            <a:r>
              <a:t>Title Text</a:t>
            </a:r>
          </a:p>
        </p:txBody>
      </p:sp>
      <p:sp>
        <p:nvSpPr>
          <p:cNvPr id="48" name="Body Level One…"/>
          <p:cNvSpPr txBox="1">
            <a:spLocks noGrp="1"/>
          </p:cNvSpPr>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56" name="Title Text"/>
          <p:cNvSpPr txBox="1">
            <a:spLocks noGrp="1"/>
          </p:cNvSpPr>
          <p:nvPr>
            <p:ph type="title"/>
          </p:nvPr>
        </p:nvSpPr>
        <p:spPr>
          <a:xfrm>
            <a:off x="457200" y="274638"/>
            <a:ext cx="8229600" cy="1143001"/>
          </a:xfrm>
          <a:prstGeom prst="rect">
            <a:avLst/>
          </a:prstGeom>
        </p:spPr>
        <p:txBody>
          <a:bodyPr/>
          <a:lstStyle/>
          <a:p>
            <a:r>
              <a:t>Title Text</a:t>
            </a:r>
          </a:p>
        </p:txBody>
      </p:sp>
      <p:sp>
        <p:nvSpPr>
          <p:cNvPr id="57" name="Body Level One…"/>
          <p:cNvSpPr txBox="1">
            <a:spLocks noGrp="1"/>
          </p:cNvSpPr>
          <p:nvPr>
            <p:ph type="body" sz="quarter" idx="1"/>
          </p:nvPr>
        </p:nvSpPr>
        <p:spPr>
          <a:xfrm>
            <a:off x="457200" y="1535112"/>
            <a:ext cx="4040188" cy="639763"/>
          </a:xfrm>
          <a:prstGeom prst="rect">
            <a:avLst/>
          </a:prstGeom>
        </p:spPr>
        <p:txBody>
          <a:bodyPr anchor="b"/>
          <a:lstStyle>
            <a:lvl1pPr marL="0" indent="0">
              <a:spcBef>
                <a:spcPts val="500"/>
              </a:spcBef>
              <a:buSzTx/>
              <a:buFontTx/>
              <a:buNone/>
              <a:defRPr sz="2400" b="1"/>
            </a:lvl1pPr>
            <a:lvl2pPr marL="0" indent="457200">
              <a:spcBef>
                <a:spcPts val="500"/>
              </a:spcBef>
              <a:buSzTx/>
              <a:buFontTx/>
              <a:buNone/>
              <a:defRPr sz="2400" b="1"/>
            </a:lvl2pPr>
            <a:lvl3pPr marL="0" indent="914400">
              <a:spcBef>
                <a:spcPts val="500"/>
              </a:spcBef>
              <a:buSzTx/>
              <a:buFontTx/>
              <a:buNone/>
              <a:defRPr sz="2400" b="1"/>
            </a:lvl3pPr>
            <a:lvl4pPr marL="0" indent="1371600">
              <a:spcBef>
                <a:spcPts val="500"/>
              </a:spcBef>
              <a:buSzTx/>
              <a:buFontTx/>
              <a:buNone/>
              <a:defRPr sz="2400" b="1"/>
            </a:lvl4pPr>
            <a:lvl5pPr marL="0" indent="1828800">
              <a:spcBef>
                <a:spcPts val="500"/>
              </a:spcBef>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58" name="Text Placeholder 4"/>
          <p:cNvSpPr>
            <a:spLocks noGrp="1"/>
          </p:cNvSpPr>
          <p:nvPr>
            <p:ph type="body" sz="quarter" idx="13"/>
          </p:nvPr>
        </p:nvSpPr>
        <p:spPr>
          <a:xfrm>
            <a:off x="4645025" y="1535112"/>
            <a:ext cx="4041775" cy="639763"/>
          </a:xfrm>
          <a:prstGeom prst="rect">
            <a:avLst/>
          </a:prstGeom>
        </p:spPr>
        <p:txBody>
          <a:bodyPr anchor="b"/>
          <a:lstStyle/>
          <a:p>
            <a:pPr marL="0" indent="0">
              <a:spcBef>
                <a:spcPts val="500"/>
              </a:spcBef>
              <a:buSzTx/>
              <a:buFontTx/>
              <a:buNone/>
              <a:defRPr sz="2400" b="1"/>
            </a:pPr>
            <a:endParaRPr/>
          </a:p>
        </p:txBody>
      </p:sp>
      <p:sp>
        <p:nvSpPr>
          <p:cNvPr id="59"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66" name="Title Text"/>
          <p:cNvSpPr txBox="1">
            <a:spLocks noGrp="1"/>
          </p:cNvSpPr>
          <p:nvPr>
            <p:ph type="title"/>
          </p:nvPr>
        </p:nvSpPr>
        <p:spPr>
          <a:xfrm>
            <a:off x="457200" y="274638"/>
            <a:ext cx="8229600" cy="1143001"/>
          </a:xfrm>
          <a:prstGeom prst="rect">
            <a:avLst/>
          </a:prstGeom>
        </p:spPr>
        <p:txBody>
          <a:bodyPr/>
          <a:lstStyle/>
          <a:p>
            <a:r>
              <a:t>Title Text</a:t>
            </a:r>
          </a:p>
        </p:txBody>
      </p:sp>
      <p:sp>
        <p:nvSpPr>
          <p:cNvPr id="67"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74"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81" name="Title Text"/>
          <p:cNvSpPr txBox="1">
            <a:spLocks noGrp="1"/>
          </p:cNvSpPr>
          <p:nvPr>
            <p:ph type="title"/>
          </p:nvPr>
        </p:nvSpPr>
        <p:spPr>
          <a:xfrm>
            <a:off x="457200" y="273050"/>
            <a:ext cx="3008314" cy="1162050"/>
          </a:xfrm>
          <a:prstGeom prst="rect">
            <a:avLst/>
          </a:prstGeom>
        </p:spPr>
        <p:txBody>
          <a:bodyPr anchor="b"/>
          <a:lstStyle>
            <a:lvl1pPr algn="l">
              <a:defRPr sz="2000" b="1"/>
            </a:lvl1pPr>
          </a:lstStyle>
          <a:p>
            <a:r>
              <a:t>Title Text</a:t>
            </a:r>
          </a:p>
        </p:txBody>
      </p:sp>
      <p:sp>
        <p:nvSpPr>
          <p:cNvPr id="82" name="Body Level One…"/>
          <p:cNvSpPr txBox="1">
            <a:spLocks noGrp="1"/>
          </p:cNvSpPr>
          <p:nvPr>
            <p:ph type="body" sz="half" idx="1"/>
          </p:nvPr>
        </p:nvSpPr>
        <p:spPr>
          <a:xfrm>
            <a:off x="3575050" y="273050"/>
            <a:ext cx="5111750" cy="585311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83" name="Text Placeholder 3"/>
          <p:cNvSpPr>
            <a:spLocks noGrp="1"/>
          </p:cNvSpPr>
          <p:nvPr>
            <p:ph type="body" sz="quarter" idx="13"/>
          </p:nvPr>
        </p:nvSpPr>
        <p:spPr>
          <a:xfrm>
            <a:off x="457199" y="1435100"/>
            <a:ext cx="3008315" cy="4691063"/>
          </a:xfrm>
          <a:prstGeom prst="rect">
            <a:avLst/>
          </a:prstGeom>
        </p:spPr>
        <p:txBody>
          <a:bodyPr/>
          <a:lstStyle/>
          <a:p>
            <a:pPr marL="0" indent="0">
              <a:spcBef>
                <a:spcPts val="300"/>
              </a:spcBef>
              <a:buSzTx/>
              <a:buFontTx/>
              <a:buNone/>
              <a:defRPr sz="1400"/>
            </a:pPr>
            <a:endParaRPr/>
          </a:p>
        </p:txBody>
      </p:sp>
      <p:sp>
        <p:nvSpPr>
          <p:cNvPr id="84"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388620" y="135043"/>
            <a:ext cx="6995160" cy="2211918"/>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normAutofit/>
          </a:bodyPr>
          <a:lstStyle/>
          <a:p>
            <a:r>
              <a:t>Title Text</a:t>
            </a:r>
          </a:p>
        </p:txBody>
      </p:sp>
      <p:sp>
        <p:nvSpPr>
          <p:cNvPr id="3" name="Body Level One…"/>
          <p:cNvSpPr txBox="1">
            <a:spLocks noGrp="1"/>
          </p:cNvSpPr>
          <p:nvPr>
            <p:ph type="body" idx="1"/>
          </p:nvPr>
        </p:nvSpPr>
        <p:spPr>
          <a:xfrm>
            <a:off x="388620" y="2346960"/>
            <a:ext cx="6995160" cy="7711440"/>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8422818" y="6404292"/>
            <a:ext cx="263983" cy="269241"/>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a:t>
            </a:fld>
            <a:endParaRP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ransition spd="med"/>
  <p:txStyles>
    <p:titleStyle>
      <a:lvl1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5pPr>
      <a:lvl6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6pPr>
      <a:lvl7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7pPr>
      <a:lvl8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8pPr>
      <a:lvl9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9pPr>
    </p:titleStyle>
    <p:bodyStyle>
      <a:lvl1pPr marL="342900" marR="0" indent="-34290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1pPr>
      <a:lvl2pPr marL="783771" marR="0" indent="-326571"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2pPr>
      <a:lvl3pPr marL="1219200" marR="0" indent="-30480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3pPr>
      <a:lvl4pPr marL="17373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4pPr>
      <a:lvl5pPr marL="21945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5pPr>
      <a:lvl6pPr marL="26517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6pPr>
      <a:lvl7pPr marL="31089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7pPr>
      <a:lvl8pPr marL="35661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8pPr>
      <a:lvl9pPr marL="40233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chart" Target="../charts/chart4.xml"/><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jpeg"/><Relationship Id="rId4" Type="http://schemas.openxmlformats.org/officeDocument/2006/relationships/image" Target="../media/image5.png"/><Relationship Id="rId9" Type="http://schemas.openxmlformats.org/officeDocument/2006/relationships/image" Target="../media/image9.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Freeform 3"/>
          <p:cNvSpPr/>
          <p:nvPr/>
        </p:nvSpPr>
        <p:spPr>
          <a:xfrm>
            <a:off x="5163645" y="1950871"/>
            <a:ext cx="2421084" cy="2225245"/>
          </a:xfrm>
          <a:prstGeom prst="rect">
            <a:avLst/>
          </a:prstGeom>
          <a:solidFill>
            <a:schemeClr val="accent5">
              <a:lumMod val="75000"/>
            </a:schemeClr>
          </a:solidFill>
          <a:ln w="12700">
            <a:miter lim="400000"/>
          </a:ln>
        </p:spPr>
        <p:txBody>
          <a:bodyPr lIns="45719" rIns="45719" anchor="ctr"/>
          <a:lstStyle/>
          <a:p>
            <a:pPr algn="ctr">
              <a:defRPr sz="1600">
                <a:solidFill>
                  <a:srgbClr val="FFFFFF"/>
                </a:solidFill>
              </a:defRPr>
            </a:pPr>
            <a:endParaRPr dirty="0"/>
          </a:p>
        </p:txBody>
      </p:sp>
      <p:sp>
        <p:nvSpPr>
          <p:cNvPr id="104" name="Freeform 3"/>
          <p:cNvSpPr/>
          <p:nvPr/>
        </p:nvSpPr>
        <p:spPr>
          <a:xfrm>
            <a:off x="0" y="9448800"/>
            <a:ext cx="7772400" cy="609600"/>
          </a:xfrm>
          <a:prstGeom prst="rect">
            <a:avLst/>
          </a:prstGeom>
          <a:solidFill>
            <a:schemeClr val="accent5">
              <a:lumMod val="75000"/>
            </a:schemeClr>
          </a:solidFill>
          <a:ln w="12700">
            <a:solidFill>
              <a:srgbClr val="000000">
                <a:alpha val="0"/>
              </a:srgbClr>
            </a:solidFill>
          </a:ln>
        </p:spPr>
        <p:txBody>
          <a:bodyPr lIns="45719" rIns="45719" anchor="ctr"/>
          <a:lstStyle/>
          <a:p>
            <a:pPr algn="ctr">
              <a:defRPr>
                <a:solidFill>
                  <a:srgbClr val="FFFFFF"/>
                </a:solidFill>
              </a:defRPr>
            </a:pPr>
            <a:endParaRPr dirty="0"/>
          </a:p>
        </p:txBody>
      </p:sp>
      <p:sp>
        <p:nvSpPr>
          <p:cNvPr id="105" name="Freeform 3"/>
          <p:cNvSpPr/>
          <p:nvPr/>
        </p:nvSpPr>
        <p:spPr>
          <a:xfrm>
            <a:off x="0" y="9421341"/>
            <a:ext cx="1778001" cy="63705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6038" y="0"/>
                </a:lnTo>
                <a:lnTo>
                  <a:pt x="21600" y="21600"/>
                </a:lnTo>
                <a:lnTo>
                  <a:pt x="0" y="21600"/>
                </a:lnTo>
                <a:lnTo>
                  <a:pt x="0" y="0"/>
                </a:lnTo>
              </a:path>
            </a:pathLst>
          </a:custGeom>
          <a:solidFill>
            <a:srgbClr val="FFFFFF"/>
          </a:solidFill>
          <a:ln w="12700">
            <a:solidFill>
              <a:srgbClr val="000000">
                <a:alpha val="0"/>
              </a:srgbClr>
            </a:solidFill>
          </a:ln>
        </p:spPr>
        <p:txBody>
          <a:bodyPr lIns="45719" rIns="45719" anchor="ctr"/>
          <a:lstStyle/>
          <a:p>
            <a:pPr algn="ctr">
              <a:defRPr>
                <a:solidFill>
                  <a:srgbClr val="FFFFFF"/>
                </a:solidFill>
              </a:defRPr>
            </a:pPr>
            <a:endParaRPr dirty="0"/>
          </a:p>
        </p:txBody>
      </p:sp>
      <p:sp>
        <p:nvSpPr>
          <p:cNvPr id="106" name="Freeform 3"/>
          <p:cNvSpPr/>
          <p:nvPr/>
        </p:nvSpPr>
        <p:spPr>
          <a:xfrm>
            <a:off x="0" y="9442501"/>
            <a:ext cx="1625601" cy="615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052" y="0"/>
                </a:lnTo>
                <a:lnTo>
                  <a:pt x="21600" y="21600"/>
                </a:lnTo>
                <a:lnTo>
                  <a:pt x="0" y="21600"/>
                </a:lnTo>
                <a:lnTo>
                  <a:pt x="0" y="0"/>
                </a:lnTo>
              </a:path>
            </a:pathLst>
          </a:custGeom>
          <a:solidFill>
            <a:schemeClr val="accent5">
              <a:lumMod val="20000"/>
              <a:lumOff val="80000"/>
            </a:schemeClr>
          </a:solidFill>
          <a:ln w="12700">
            <a:solidFill>
              <a:srgbClr val="000000">
                <a:alpha val="0"/>
              </a:srgbClr>
            </a:solidFill>
          </a:ln>
        </p:spPr>
        <p:txBody>
          <a:bodyPr lIns="45719" rIns="45719" anchor="ctr"/>
          <a:lstStyle/>
          <a:p>
            <a:pPr algn="ctr">
              <a:defRPr>
                <a:solidFill>
                  <a:srgbClr val="FFFFFF"/>
                </a:solidFill>
              </a:defRPr>
            </a:pPr>
            <a:endParaRPr dirty="0"/>
          </a:p>
        </p:txBody>
      </p:sp>
      <p:sp>
        <p:nvSpPr>
          <p:cNvPr id="107" name="Freeform 3"/>
          <p:cNvSpPr/>
          <p:nvPr/>
        </p:nvSpPr>
        <p:spPr>
          <a:xfrm>
            <a:off x="0" y="0"/>
            <a:ext cx="7772400" cy="304800"/>
          </a:xfrm>
          <a:prstGeom prst="rect">
            <a:avLst/>
          </a:prstGeom>
          <a:solidFill>
            <a:schemeClr val="accent6">
              <a:lumMod val="60000"/>
              <a:lumOff val="40000"/>
            </a:schemeClr>
          </a:solidFill>
          <a:ln w="12700">
            <a:solidFill>
              <a:srgbClr val="000000">
                <a:alpha val="0"/>
              </a:srgbClr>
            </a:solidFill>
          </a:ln>
        </p:spPr>
        <p:txBody>
          <a:bodyPr lIns="45719" rIns="45719" anchor="ctr"/>
          <a:lstStyle/>
          <a:p>
            <a:pPr algn="ctr">
              <a:defRPr>
                <a:solidFill>
                  <a:srgbClr val="FFFFFF"/>
                </a:solidFill>
              </a:defRPr>
            </a:pPr>
            <a:endParaRPr dirty="0"/>
          </a:p>
        </p:txBody>
      </p:sp>
      <p:sp>
        <p:nvSpPr>
          <p:cNvPr id="108" name="Freeform 3"/>
          <p:cNvSpPr/>
          <p:nvPr/>
        </p:nvSpPr>
        <p:spPr>
          <a:xfrm>
            <a:off x="-1" y="415290"/>
            <a:ext cx="6367300" cy="63705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7255" y="0"/>
                </a:lnTo>
                <a:lnTo>
                  <a:pt x="21600" y="21600"/>
                </a:lnTo>
                <a:lnTo>
                  <a:pt x="0" y="21600"/>
                </a:lnTo>
                <a:lnTo>
                  <a:pt x="0" y="0"/>
                </a:lnTo>
              </a:path>
            </a:pathLst>
          </a:custGeom>
          <a:solidFill>
            <a:schemeClr val="accent5">
              <a:lumMod val="75000"/>
            </a:schemeClr>
          </a:solidFill>
          <a:ln w="12700">
            <a:solidFill>
              <a:srgbClr val="000000">
                <a:alpha val="0"/>
              </a:srgbClr>
            </a:solidFill>
          </a:ln>
        </p:spPr>
        <p:txBody>
          <a:bodyPr lIns="45719" rIns="45719" anchor="ctr"/>
          <a:lstStyle/>
          <a:p>
            <a:pPr algn="ctr">
              <a:defRPr>
                <a:solidFill>
                  <a:srgbClr val="FFFFFF"/>
                </a:solidFill>
              </a:defRPr>
            </a:pPr>
            <a:endParaRPr dirty="0"/>
          </a:p>
        </p:txBody>
      </p:sp>
      <p:sp>
        <p:nvSpPr>
          <p:cNvPr id="109" name="Freeform 3"/>
          <p:cNvSpPr/>
          <p:nvPr/>
        </p:nvSpPr>
        <p:spPr>
          <a:xfrm>
            <a:off x="5257800" y="410381"/>
            <a:ext cx="2514601" cy="64075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1003" y="21600"/>
                </a:lnTo>
                <a:lnTo>
                  <a:pt x="0" y="0"/>
                </a:lnTo>
                <a:lnTo>
                  <a:pt x="21600" y="0"/>
                </a:lnTo>
                <a:lnTo>
                  <a:pt x="21600" y="21600"/>
                </a:lnTo>
              </a:path>
            </a:pathLst>
          </a:custGeom>
          <a:solidFill>
            <a:schemeClr val="accent5">
              <a:lumMod val="20000"/>
              <a:lumOff val="80000"/>
            </a:schemeClr>
          </a:solidFill>
          <a:ln w="12700">
            <a:solidFill>
              <a:srgbClr val="000000">
                <a:alpha val="0"/>
              </a:srgbClr>
            </a:solidFill>
          </a:ln>
        </p:spPr>
        <p:txBody>
          <a:bodyPr lIns="45719" rIns="45719" anchor="ctr"/>
          <a:lstStyle/>
          <a:p>
            <a:pPr algn="ctr">
              <a:defRPr>
                <a:solidFill>
                  <a:srgbClr val="FFFFFF"/>
                </a:solidFill>
              </a:defRPr>
            </a:pPr>
            <a:endParaRPr dirty="0"/>
          </a:p>
        </p:txBody>
      </p:sp>
      <p:sp>
        <p:nvSpPr>
          <p:cNvPr id="110" name="TextBox 1"/>
          <p:cNvSpPr txBox="1"/>
          <p:nvPr/>
        </p:nvSpPr>
        <p:spPr>
          <a:xfrm>
            <a:off x="570404" y="1211880"/>
            <a:ext cx="6984777" cy="36660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p>
            <a:pPr algn="ctr">
              <a:lnSpc>
                <a:spcPts val="1500"/>
              </a:lnSpc>
              <a:tabLst>
                <a:tab pos="165100" algn="l"/>
              </a:tabLst>
              <a:defRPr sz="1200">
                <a:solidFill>
                  <a:srgbClr val="231F20"/>
                </a:solidFill>
              </a:defRPr>
            </a:pPr>
            <a:r>
              <a:rPr dirty="0"/>
              <a:t>The</a:t>
            </a:r>
            <a:r>
              <a:rPr dirty="0">
                <a:solidFill>
                  <a:srgbClr val="000000"/>
                </a:solidFill>
              </a:rPr>
              <a:t> </a:t>
            </a:r>
            <a:r>
              <a:rPr dirty="0"/>
              <a:t>Verdugo</a:t>
            </a:r>
            <a:r>
              <a:rPr dirty="0">
                <a:solidFill>
                  <a:srgbClr val="000000"/>
                </a:solidFill>
              </a:rPr>
              <a:t> </a:t>
            </a:r>
            <a:r>
              <a:rPr dirty="0"/>
              <a:t>Workforce</a:t>
            </a:r>
            <a:r>
              <a:rPr dirty="0">
                <a:solidFill>
                  <a:srgbClr val="000000"/>
                </a:solidFill>
              </a:rPr>
              <a:t> </a:t>
            </a:r>
            <a:r>
              <a:rPr dirty="0"/>
              <a:t>Development</a:t>
            </a:r>
            <a:r>
              <a:rPr dirty="0">
                <a:solidFill>
                  <a:srgbClr val="000000"/>
                </a:solidFill>
              </a:rPr>
              <a:t> </a:t>
            </a:r>
            <a:r>
              <a:rPr dirty="0"/>
              <a:t>Board</a:t>
            </a:r>
            <a:r>
              <a:rPr dirty="0">
                <a:solidFill>
                  <a:srgbClr val="000000"/>
                </a:solidFill>
              </a:rPr>
              <a:t> (VWDB) </a:t>
            </a:r>
            <a:r>
              <a:rPr dirty="0"/>
              <a:t>envisions</a:t>
            </a:r>
            <a:r>
              <a:rPr dirty="0">
                <a:solidFill>
                  <a:srgbClr val="000000"/>
                </a:solidFill>
              </a:rPr>
              <a:t> </a:t>
            </a:r>
            <a:r>
              <a:rPr dirty="0"/>
              <a:t>an</a:t>
            </a:r>
            <a:r>
              <a:rPr dirty="0">
                <a:solidFill>
                  <a:srgbClr val="000000"/>
                </a:solidFill>
              </a:rPr>
              <a:t> </a:t>
            </a:r>
            <a:r>
              <a:rPr dirty="0"/>
              <a:t>economically</a:t>
            </a:r>
            <a:r>
              <a:rPr dirty="0">
                <a:solidFill>
                  <a:srgbClr val="000000"/>
                </a:solidFill>
              </a:rPr>
              <a:t> </a:t>
            </a:r>
            <a:r>
              <a:rPr dirty="0"/>
              <a:t>vibrant,</a:t>
            </a:r>
            <a:r>
              <a:rPr dirty="0">
                <a:solidFill>
                  <a:srgbClr val="000000"/>
                </a:solidFill>
              </a:rPr>
              <a:t> </a:t>
            </a:r>
            <a:r>
              <a:rPr dirty="0"/>
              <a:t>tri-city</a:t>
            </a:r>
            <a:r>
              <a:rPr dirty="0">
                <a:solidFill>
                  <a:srgbClr val="000000"/>
                </a:solidFill>
              </a:rPr>
              <a:t> </a:t>
            </a:r>
            <a:r>
              <a:rPr dirty="0"/>
              <a:t>region</a:t>
            </a:r>
          </a:p>
          <a:p>
            <a:pPr algn="ctr">
              <a:lnSpc>
                <a:spcPts val="1400"/>
              </a:lnSpc>
              <a:tabLst>
                <a:tab pos="165100" algn="l"/>
              </a:tabLst>
              <a:defRPr sz="1200">
                <a:solidFill>
                  <a:srgbClr val="231F20"/>
                </a:solidFill>
              </a:defRPr>
            </a:pPr>
            <a:r>
              <a:rPr dirty="0"/>
              <a:t>with</a:t>
            </a:r>
            <a:r>
              <a:rPr dirty="0">
                <a:solidFill>
                  <a:srgbClr val="000000"/>
                </a:solidFill>
              </a:rPr>
              <a:t> </a:t>
            </a:r>
            <a:r>
              <a:rPr dirty="0"/>
              <a:t>thriving</a:t>
            </a:r>
            <a:r>
              <a:rPr dirty="0">
                <a:solidFill>
                  <a:srgbClr val="000000"/>
                </a:solidFill>
              </a:rPr>
              <a:t> </a:t>
            </a:r>
            <a:r>
              <a:rPr dirty="0"/>
              <a:t>businesses,</a:t>
            </a:r>
            <a:r>
              <a:rPr dirty="0">
                <a:solidFill>
                  <a:srgbClr val="000000"/>
                </a:solidFill>
              </a:rPr>
              <a:t> </a:t>
            </a:r>
            <a:r>
              <a:rPr dirty="0"/>
              <a:t>youth,</a:t>
            </a:r>
            <a:r>
              <a:rPr dirty="0">
                <a:solidFill>
                  <a:srgbClr val="000000"/>
                </a:solidFill>
              </a:rPr>
              <a:t> </a:t>
            </a:r>
            <a:r>
              <a:rPr dirty="0"/>
              <a:t>and</a:t>
            </a:r>
            <a:r>
              <a:rPr dirty="0">
                <a:solidFill>
                  <a:srgbClr val="000000"/>
                </a:solidFill>
              </a:rPr>
              <a:t> </a:t>
            </a:r>
            <a:r>
              <a:rPr dirty="0"/>
              <a:t>job-seekers</a:t>
            </a:r>
            <a:r>
              <a:rPr dirty="0">
                <a:solidFill>
                  <a:srgbClr val="000000"/>
                </a:solidFill>
              </a:rPr>
              <a:t> </a:t>
            </a:r>
            <a:r>
              <a:rPr dirty="0"/>
              <a:t>on</a:t>
            </a:r>
            <a:r>
              <a:rPr dirty="0">
                <a:solidFill>
                  <a:srgbClr val="000000"/>
                </a:solidFill>
              </a:rPr>
              <a:t> </a:t>
            </a:r>
            <a:r>
              <a:rPr dirty="0"/>
              <a:t>career</a:t>
            </a:r>
            <a:r>
              <a:rPr dirty="0">
                <a:solidFill>
                  <a:srgbClr val="000000"/>
                </a:solidFill>
              </a:rPr>
              <a:t> </a:t>
            </a:r>
            <a:r>
              <a:rPr dirty="0"/>
              <a:t>paths</a:t>
            </a:r>
            <a:r>
              <a:rPr dirty="0">
                <a:solidFill>
                  <a:srgbClr val="000000"/>
                </a:solidFill>
              </a:rPr>
              <a:t> </a:t>
            </a:r>
            <a:r>
              <a:rPr dirty="0"/>
              <a:t>that</a:t>
            </a:r>
            <a:r>
              <a:rPr dirty="0">
                <a:solidFill>
                  <a:srgbClr val="000000"/>
                </a:solidFill>
              </a:rPr>
              <a:t> </a:t>
            </a:r>
            <a:r>
              <a:rPr dirty="0"/>
              <a:t>reﬂect</a:t>
            </a:r>
            <a:r>
              <a:rPr dirty="0">
                <a:solidFill>
                  <a:srgbClr val="000000"/>
                </a:solidFill>
              </a:rPr>
              <a:t> </a:t>
            </a:r>
            <a:r>
              <a:rPr dirty="0"/>
              <a:t>their</a:t>
            </a:r>
            <a:r>
              <a:rPr dirty="0">
                <a:solidFill>
                  <a:srgbClr val="000000"/>
                </a:solidFill>
              </a:rPr>
              <a:t> </a:t>
            </a:r>
            <a:r>
              <a:rPr dirty="0"/>
              <a:t>highest</a:t>
            </a:r>
            <a:r>
              <a:rPr dirty="0">
                <a:solidFill>
                  <a:srgbClr val="000000"/>
                </a:solidFill>
              </a:rPr>
              <a:t> </a:t>
            </a:r>
            <a:r>
              <a:rPr dirty="0"/>
              <a:t>potential.</a:t>
            </a:r>
          </a:p>
        </p:txBody>
      </p:sp>
      <p:sp>
        <p:nvSpPr>
          <p:cNvPr id="111" name="TextBox 1"/>
          <p:cNvSpPr txBox="1"/>
          <p:nvPr/>
        </p:nvSpPr>
        <p:spPr>
          <a:xfrm>
            <a:off x="383471" y="1706143"/>
            <a:ext cx="4184651" cy="268666"/>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lgn="ctr">
              <a:lnSpc>
                <a:spcPts val="2200"/>
              </a:lnSpc>
              <a:defRPr sz="1600" b="1">
                <a:solidFill>
                  <a:srgbClr val="2A3E92"/>
                </a:solidFill>
              </a:defRPr>
            </a:lvl1pPr>
          </a:lstStyle>
          <a:p>
            <a:r>
              <a:rPr dirty="0">
                <a:solidFill>
                  <a:schemeClr val="accent5">
                    <a:lumMod val="50000"/>
                  </a:schemeClr>
                </a:solidFill>
              </a:rPr>
              <a:t>ANNUAL UNEMPLOYMENT RATES BY CITY</a:t>
            </a:r>
          </a:p>
        </p:txBody>
      </p:sp>
      <p:grpSp>
        <p:nvGrpSpPr>
          <p:cNvPr id="115" name="Group 30"/>
          <p:cNvGrpSpPr/>
          <p:nvPr/>
        </p:nvGrpSpPr>
        <p:grpSpPr>
          <a:xfrm>
            <a:off x="5274468" y="2059046"/>
            <a:ext cx="2365564" cy="1906848"/>
            <a:chOff x="239156" y="66686"/>
            <a:chExt cx="2365563" cy="1906846"/>
          </a:xfrm>
        </p:grpSpPr>
        <p:sp>
          <p:nvSpPr>
            <p:cNvPr id="112" name="TextBox 1"/>
            <p:cNvSpPr txBox="1"/>
            <p:nvPr/>
          </p:nvSpPr>
          <p:spPr>
            <a:xfrm>
              <a:off x="248314" y="66686"/>
              <a:ext cx="2356405" cy="58164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t">
              <a:spAutoFit/>
            </a:bodyPr>
            <a:lstStyle/>
            <a:p>
              <a:pPr>
                <a:lnSpc>
                  <a:spcPts val="2500"/>
                </a:lnSpc>
                <a:tabLst>
                  <a:tab pos="495300" algn="l"/>
                </a:tabLst>
                <a:defRPr b="1">
                  <a:solidFill>
                    <a:srgbClr val="FFFFFF"/>
                  </a:solidFill>
                </a:defRPr>
              </a:pPr>
              <a:r>
                <a:rPr dirty="0"/>
                <a:t>Unemployment</a:t>
              </a:r>
              <a:r>
                <a:rPr b="0" dirty="0">
                  <a:solidFill>
                    <a:srgbClr val="000000"/>
                  </a:solidFill>
                </a:rPr>
                <a:t> </a:t>
              </a:r>
              <a:r>
                <a:rPr dirty="0"/>
                <a:t>Rates</a:t>
              </a:r>
            </a:p>
            <a:p>
              <a:pPr>
                <a:lnSpc>
                  <a:spcPts val="2100"/>
                </a:lnSpc>
                <a:tabLst>
                  <a:tab pos="495300" algn="l"/>
                </a:tabLst>
              </a:pPr>
              <a:r>
                <a:rPr dirty="0"/>
                <a:t>	</a:t>
              </a:r>
              <a:r>
                <a:rPr b="1" dirty="0">
                  <a:solidFill>
                    <a:srgbClr val="FFFFFF"/>
                  </a:solidFill>
                </a:rPr>
                <a:t>Comparison</a:t>
              </a:r>
            </a:p>
          </p:txBody>
        </p:sp>
        <p:sp>
          <p:nvSpPr>
            <p:cNvPr id="113" name="TextBox 1"/>
            <p:cNvSpPr txBox="1"/>
            <p:nvPr/>
          </p:nvSpPr>
          <p:spPr>
            <a:xfrm>
              <a:off x="239156" y="614793"/>
              <a:ext cx="1244775" cy="1305549"/>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0" tIns="0" rIns="0" bIns="0" numCol="1" anchor="t">
              <a:spAutoFit/>
            </a:bodyPr>
            <a:lstStyle/>
            <a:p>
              <a:pPr>
                <a:lnSpc>
                  <a:spcPts val="2600"/>
                </a:lnSpc>
                <a:defRPr b="1">
                  <a:solidFill>
                    <a:srgbClr val="FFFFFF"/>
                  </a:solidFill>
                </a:defRPr>
              </a:pPr>
              <a:r>
                <a:rPr dirty="0"/>
                <a:t>Verdugo:</a:t>
              </a:r>
            </a:p>
            <a:p>
              <a:pPr>
                <a:lnSpc>
                  <a:spcPts val="2600"/>
                </a:lnSpc>
                <a:defRPr b="1">
                  <a:solidFill>
                    <a:srgbClr val="FFFFFF"/>
                  </a:solidFill>
                </a:defRPr>
              </a:pPr>
              <a:r>
                <a:rPr dirty="0"/>
                <a:t>LA</a:t>
              </a:r>
              <a:r>
                <a:rPr dirty="0">
                  <a:solidFill>
                    <a:srgbClr val="000000"/>
                  </a:solidFill>
                </a:rPr>
                <a:t> </a:t>
              </a:r>
              <a:r>
                <a:rPr dirty="0"/>
                <a:t>County:</a:t>
              </a:r>
            </a:p>
            <a:p>
              <a:pPr>
                <a:lnSpc>
                  <a:spcPts val="2600"/>
                </a:lnSpc>
                <a:defRPr b="1">
                  <a:solidFill>
                    <a:srgbClr val="FFFFFF"/>
                  </a:solidFill>
                </a:defRPr>
              </a:pPr>
              <a:r>
                <a:rPr dirty="0"/>
                <a:t>California:</a:t>
              </a:r>
            </a:p>
            <a:p>
              <a:pPr>
                <a:lnSpc>
                  <a:spcPts val="2600"/>
                </a:lnSpc>
                <a:defRPr b="1">
                  <a:solidFill>
                    <a:srgbClr val="FFFFFF"/>
                  </a:solidFill>
                </a:defRPr>
              </a:pPr>
              <a:r>
                <a:rPr dirty="0"/>
                <a:t>USA:</a:t>
              </a:r>
            </a:p>
          </p:txBody>
        </p:sp>
        <p:sp>
          <p:nvSpPr>
            <p:cNvPr id="114" name="TextBox 1"/>
            <p:cNvSpPr txBox="1"/>
            <p:nvPr/>
          </p:nvSpPr>
          <p:spPr>
            <a:xfrm>
              <a:off x="1506401" y="639835"/>
              <a:ext cx="463268" cy="1333697"/>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0" tIns="0" rIns="0" bIns="0" numCol="1" anchor="t">
              <a:spAutoFit/>
            </a:bodyPr>
            <a:lstStyle/>
            <a:p>
              <a:pPr>
                <a:lnSpc>
                  <a:spcPts val="2600"/>
                </a:lnSpc>
                <a:tabLst>
                  <a:tab pos="63500" algn="l"/>
                </a:tabLst>
                <a:defRPr b="1">
                  <a:solidFill>
                    <a:srgbClr val="FFFFFF"/>
                  </a:solidFill>
                </a:defRPr>
              </a:pPr>
              <a:r>
                <a:rPr lang="en-US" dirty="0"/>
                <a:t>5.5</a:t>
              </a:r>
              <a:r>
                <a:rPr dirty="0"/>
                <a:t>%</a:t>
              </a:r>
            </a:p>
            <a:p>
              <a:pPr>
                <a:lnSpc>
                  <a:spcPts val="2600"/>
                </a:lnSpc>
                <a:tabLst>
                  <a:tab pos="63500" algn="l"/>
                </a:tabLst>
                <a:defRPr b="1">
                  <a:solidFill>
                    <a:srgbClr val="FFFFFF"/>
                  </a:solidFill>
                </a:defRPr>
              </a:pPr>
              <a:r>
                <a:rPr lang="en-US" dirty="0"/>
                <a:t>5.0</a:t>
              </a:r>
              <a:r>
                <a:rPr dirty="0"/>
                <a:t>%</a:t>
              </a:r>
            </a:p>
            <a:p>
              <a:pPr>
                <a:lnSpc>
                  <a:spcPts val="2600"/>
                </a:lnSpc>
                <a:tabLst>
                  <a:tab pos="63500" algn="l"/>
                </a:tabLst>
                <a:defRPr b="1">
                  <a:solidFill>
                    <a:srgbClr val="FFFFFF"/>
                  </a:solidFill>
                </a:defRPr>
              </a:pPr>
              <a:r>
                <a:rPr lang="en-US" dirty="0"/>
                <a:t>5.1</a:t>
              </a:r>
              <a:r>
                <a:rPr dirty="0"/>
                <a:t>%</a:t>
              </a:r>
            </a:p>
            <a:p>
              <a:pPr>
                <a:lnSpc>
                  <a:spcPts val="2600"/>
                </a:lnSpc>
                <a:tabLst>
                  <a:tab pos="63500" algn="l"/>
                </a:tabLst>
                <a:defRPr b="1">
                  <a:solidFill>
                    <a:srgbClr val="FFFFFF"/>
                  </a:solidFill>
                </a:defRPr>
              </a:pPr>
              <a:r>
                <a:rPr lang="en-US" dirty="0"/>
                <a:t>3.7</a:t>
              </a:r>
              <a:r>
                <a:rPr dirty="0"/>
                <a:t>%</a:t>
              </a:r>
            </a:p>
          </p:txBody>
        </p:sp>
      </p:grpSp>
      <p:sp>
        <p:nvSpPr>
          <p:cNvPr id="116" name="TextBox 1"/>
          <p:cNvSpPr txBox="1"/>
          <p:nvPr/>
        </p:nvSpPr>
        <p:spPr>
          <a:xfrm>
            <a:off x="1358899" y="9525000"/>
            <a:ext cx="6033703" cy="391069"/>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p>
            <a:pPr>
              <a:lnSpc>
                <a:spcPts val="1600"/>
              </a:lnSpc>
              <a:tabLst>
                <a:tab pos="254000" algn="l"/>
              </a:tabLst>
              <a:defRPr sz="1200" b="1">
                <a:solidFill>
                  <a:srgbClr val="FFFFFF"/>
                </a:solidFill>
                <a:latin typeface="Century Gothic"/>
                <a:ea typeface="Century Gothic"/>
                <a:cs typeface="Century Gothic"/>
                <a:sym typeface="Century Gothic"/>
              </a:defRPr>
            </a:pPr>
            <a:r>
              <a:rPr dirty="0"/>
              <a:t>Source:</a:t>
            </a:r>
            <a:r>
              <a:rPr b="0" dirty="0">
                <a:solidFill>
                  <a:srgbClr val="000000"/>
                </a:solidFill>
              </a:rPr>
              <a:t> </a:t>
            </a:r>
            <a:r>
              <a:rPr dirty="0"/>
              <a:t>Employment</a:t>
            </a:r>
            <a:r>
              <a:rPr b="0" dirty="0">
                <a:solidFill>
                  <a:srgbClr val="000000"/>
                </a:solidFill>
              </a:rPr>
              <a:t> </a:t>
            </a:r>
            <a:r>
              <a:rPr dirty="0"/>
              <a:t>Development</a:t>
            </a:r>
            <a:r>
              <a:rPr b="0" dirty="0">
                <a:solidFill>
                  <a:srgbClr val="000000"/>
                </a:solidFill>
              </a:rPr>
              <a:t> </a:t>
            </a:r>
            <a:r>
              <a:rPr dirty="0"/>
              <a:t>Department</a:t>
            </a:r>
            <a:r>
              <a:rPr b="0" dirty="0">
                <a:solidFill>
                  <a:srgbClr val="000000"/>
                </a:solidFill>
              </a:rPr>
              <a:t> </a:t>
            </a:r>
            <a:r>
              <a:rPr dirty="0"/>
              <a:t>Labor</a:t>
            </a:r>
            <a:r>
              <a:rPr b="0" dirty="0">
                <a:solidFill>
                  <a:srgbClr val="000000"/>
                </a:solidFill>
              </a:rPr>
              <a:t> </a:t>
            </a:r>
            <a:r>
              <a:rPr dirty="0"/>
              <a:t>Market</a:t>
            </a:r>
            <a:r>
              <a:rPr b="0" dirty="0">
                <a:solidFill>
                  <a:srgbClr val="000000"/>
                </a:solidFill>
              </a:rPr>
              <a:t> </a:t>
            </a:r>
            <a:r>
              <a:rPr dirty="0"/>
              <a:t>Information</a:t>
            </a:r>
            <a:r>
              <a:rPr b="0" dirty="0">
                <a:solidFill>
                  <a:srgbClr val="000000"/>
                </a:solidFill>
              </a:rPr>
              <a:t> </a:t>
            </a:r>
            <a:r>
              <a:rPr dirty="0"/>
              <a:t>Division</a:t>
            </a:r>
          </a:p>
          <a:p>
            <a:pPr>
              <a:lnSpc>
                <a:spcPts val="1400"/>
              </a:lnSpc>
              <a:tabLst>
                <a:tab pos="254000" algn="l"/>
              </a:tabLst>
              <a:defRPr>
                <a:latin typeface="Century Gothic"/>
                <a:ea typeface="Century Gothic"/>
                <a:cs typeface="Century Gothic"/>
                <a:sym typeface="Century Gothic"/>
              </a:defRPr>
            </a:pPr>
            <a:r>
              <a:rPr dirty="0"/>
              <a:t>	</a:t>
            </a:r>
            <a:r>
              <a:rPr sz="1200" b="1" dirty="0">
                <a:solidFill>
                  <a:srgbClr val="FFFFFF"/>
                </a:solidFill>
              </a:rPr>
              <a:t>Reporting</a:t>
            </a:r>
            <a:r>
              <a:rPr sz="1200" dirty="0"/>
              <a:t> </a:t>
            </a:r>
            <a:r>
              <a:rPr sz="1200" b="1" dirty="0">
                <a:solidFill>
                  <a:srgbClr val="FFFFFF"/>
                </a:solidFill>
              </a:rPr>
              <a:t>Period:</a:t>
            </a:r>
            <a:r>
              <a:rPr sz="1200" dirty="0"/>
              <a:t> </a:t>
            </a:r>
            <a:r>
              <a:rPr lang="en-US" sz="1200" b="1" dirty="0">
                <a:solidFill>
                  <a:srgbClr val="FFFFFF"/>
                </a:solidFill>
              </a:rPr>
              <a:t>December 2023</a:t>
            </a:r>
            <a:endParaRPr sz="1200" b="1" dirty="0">
              <a:solidFill>
                <a:srgbClr val="FFFFFF"/>
              </a:solidFill>
            </a:endParaRPr>
          </a:p>
        </p:txBody>
      </p:sp>
      <p:sp>
        <p:nvSpPr>
          <p:cNvPr id="117" name="TextBox 1"/>
          <p:cNvSpPr txBox="1"/>
          <p:nvPr/>
        </p:nvSpPr>
        <p:spPr>
          <a:xfrm>
            <a:off x="292099" y="9626599"/>
            <a:ext cx="127001" cy="232543"/>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a:lnSpc>
                <a:spcPts val="1900"/>
              </a:lnSpc>
              <a:defRPr sz="1400" b="1">
                <a:solidFill>
                  <a:srgbClr val="2A3E92"/>
                </a:solidFill>
              </a:defRPr>
            </a:lvl1pPr>
          </a:lstStyle>
          <a:p>
            <a:r>
              <a:rPr dirty="0"/>
              <a:t>1</a:t>
            </a:r>
          </a:p>
        </p:txBody>
      </p:sp>
      <p:sp>
        <p:nvSpPr>
          <p:cNvPr id="118" name="TextBox 1"/>
          <p:cNvSpPr txBox="1"/>
          <p:nvPr/>
        </p:nvSpPr>
        <p:spPr>
          <a:xfrm>
            <a:off x="152399" y="769142"/>
            <a:ext cx="5637504" cy="229682"/>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p>
            <a:pPr algn="ctr">
              <a:lnSpc>
                <a:spcPts val="1600"/>
              </a:lnSpc>
              <a:tabLst>
                <a:tab pos="736600" algn="l"/>
              </a:tabLst>
              <a:defRPr sz="2400" b="1">
                <a:solidFill>
                  <a:srgbClr val="FFFFFF"/>
                </a:solidFill>
                <a:latin typeface="Century Gothic"/>
                <a:ea typeface="Century Gothic"/>
                <a:cs typeface="Century Gothic"/>
                <a:sym typeface="Century Gothic"/>
              </a:defRPr>
            </a:pPr>
            <a:r>
              <a:rPr dirty="0"/>
              <a:t>Labor</a:t>
            </a:r>
            <a:r>
              <a:rPr b="0" dirty="0">
                <a:solidFill>
                  <a:srgbClr val="000000"/>
                </a:solidFill>
              </a:rPr>
              <a:t> </a:t>
            </a:r>
            <a:r>
              <a:rPr dirty="0"/>
              <a:t>Market Report:</a:t>
            </a:r>
            <a:r>
              <a:rPr b="0" dirty="0">
                <a:solidFill>
                  <a:srgbClr val="000000"/>
                </a:solidFill>
              </a:rPr>
              <a:t> </a:t>
            </a:r>
            <a:r>
              <a:rPr dirty="0"/>
              <a:t>Verdugo</a:t>
            </a:r>
            <a:r>
              <a:rPr b="0" dirty="0">
                <a:solidFill>
                  <a:srgbClr val="000000"/>
                </a:solidFill>
              </a:rPr>
              <a:t> </a:t>
            </a:r>
            <a:r>
              <a:rPr dirty="0"/>
              <a:t>Region</a:t>
            </a:r>
          </a:p>
        </p:txBody>
      </p:sp>
      <p:sp>
        <p:nvSpPr>
          <p:cNvPr id="119" name="TextBox 1"/>
          <p:cNvSpPr txBox="1"/>
          <p:nvPr/>
        </p:nvSpPr>
        <p:spPr>
          <a:xfrm>
            <a:off x="6158428" y="496760"/>
            <a:ext cx="1613971" cy="465577"/>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algn="ctr">
              <a:lnSpc>
                <a:spcPts val="1900"/>
              </a:lnSpc>
              <a:defRPr sz="1400" b="1">
                <a:solidFill>
                  <a:srgbClr val="2A3E92"/>
                </a:solidFill>
                <a:latin typeface="Century Gothic"/>
                <a:ea typeface="Century Gothic"/>
                <a:cs typeface="Century Gothic"/>
                <a:sym typeface="Century Gothic"/>
              </a:defRPr>
            </a:pPr>
            <a:r>
              <a:rPr lang="en-US" dirty="0">
                <a:solidFill>
                  <a:schemeClr val="accent5">
                    <a:lumMod val="50000"/>
                  </a:schemeClr>
                </a:solidFill>
              </a:rPr>
              <a:t>December 2023</a:t>
            </a:r>
            <a:endParaRPr dirty="0">
              <a:solidFill>
                <a:schemeClr val="accent5">
                  <a:lumMod val="50000"/>
                </a:schemeClr>
              </a:solidFill>
            </a:endParaRPr>
          </a:p>
          <a:p>
            <a:pPr algn="ctr">
              <a:lnSpc>
                <a:spcPts val="1900"/>
              </a:lnSpc>
              <a:defRPr sz="1400" b="1">
                <a:solidFill>
                  <a:srgbClr val="2A3E92"/>
                </a:solidFill>
                <a:latin typeface="Century Gothic"/>
                <a:ea typeface="Century Gothic"/>
                <a:cs typeface="Century Gothic"/>
                <a:sym typeface="Century Gothic"/>
              </a:defRPr>
            </a:pPr>
            <a:r>
              <a:rPr dirty="0">
                <a:solidFill>
                  <a:schemeClr val="accent5">
                    <a:lumMod val="50000"/>
                  </a:schemeClr>
                </a:solidFill>
              </a:rPr>
              <a:t>Quarterly Issue</a:t>
            </a:r>
          </a:p>
        </p:txBody>
      </p:sp>
      <p:grpSp>
        <p:nvGrpSpPr>
          <p:cNvPr id="170" name="Group 63"/>
          <p:cNvGrpSpPr/>
          <p:nvPr/>
        </p:nvGrpSpPr>
        <p:grpSpPr>
          <a:xfrm>
            <a:off x="862859" y="7696199"/>
            <a:ext cx="6044515" cy="1010449"/>
            <a:chOff x="-1" y="-1"/>
            <a:chExt cx="6044513" cy="1010448"/>
          </a:xfrm>
        </p:grpSpPr>
        <p:grpSp>
          <p:nvGrpSpPr>
            <p:cNvPr id="125" name="Group 118"/>
            <p:cNvGrpSpPr/>
            <p:nvPr/>
          </p:nvGrpSpPr>
          <p:grpSpPr>
            <a:xfrm>
              <a:off x="-1" y="4415"/>
              <a:ext cx="1030082" cy="989983"/>
              <a:chOff x="0" y="0"/>
              <a:chExt cx="1030081" cy="989982"/>
            </a:xfrm>
          </p:grpSpPr>
          <p:pic>
            <p:nvPicPr>
              <p:cNvPr id="120" name="Picture 4" descr="Picture 4"/>
              <p:cNvPicPr>
                <a:picLocks noChangeAspect="1"/>
              </p:cNvPicPr>
              <p:nvPr/>
            </p:nvPicPr>
            <p:blipFill>
              <a:blip r:embed="rId2"/>
              <a:srcRect r="76752"/>
              <a:stretch>
                <a:fillRect/>
              </a:stretch>
            </p:blipFill>
            <p:spPr>
              <a:xfrm>
                <a:off x="73837" y="0"/>
                <a:ext cx="749260" cy="517450"/>
              </a:xfrm>
              <a:prstGeom prst="rect">
                <a:avLst/>
              </a:prstGeom>
              <a:ln w="12700" cap="flat">
                <a:noFill/>
                <a:miter lim="400000"/>
              </a:ln>
              <a:effectLst/>
            </p:spPr>
          </p:pic>
          <p:grpSp>
            <p:nvGrpSpPr>
              <p:cNvPr id="124" name="Group 121"/>
              <p:cNvGrpSpPr/>
              <p:nvPr/>
            </p:nvGrpSpPr>
            <p:grpSpPr>
              <a:xfrm>
                <a:off x="-1" y="606187"/>
                <a:ext cx="1030083" cy="383796"/>
                <a:chOff x="0" y="0"/>
                <a:chExt cx="1030081" cy="383795"/>
              </a:xfrm>
            </p:grpSpPr>
            <p:sp>
              <p:nvSpPr>
                <p:cNvPr id="121" name="Rectangle 126"/>
                <p:cNvSpPr/>
                <p:nvPr/>
              </p:nvSpPr>
              <p:spPr>
                <a:xfrm>
                  <a:off x="-1" y="78409"/>
                  <a:ext cx="1030083" cy="224333"/>
                </a:xfrm>
                <a:prstGeom prst="rect">
                  <a:avLst/>
                </a:prstGeom>
                <a:solidFill>
                  <a:srgbClr val="499638"/>
                </a:solidFill>
                <a:ln w="12700" cap="flat">
                  <a:noFill/>
                  <a:miter lim="400000"/>
                </a:ln>
                <a:effectLst/>
              </p:spPr>
              <p:txBody>
                <a:bodyPr wrap="square" lIns="45719" tIns="45719" rIns="45719" bIns="45719" numCol="1" anchor="t">
                  <a:noAutofit/>
                </a:bodyPr>
                <a:lstStyle/>
                <a:p>
                  <a:pPr>
                    <a:defRPr sz="1400" b="1"/>
                  </a:pPr>
                  <a:endParaRPr dirty="0"/>
                </a:p>
              </p:txBody>
            </p:sp>
            <p:sp>
              <p:nvSpPr>
                <p:cNvPr id="122" name="Rectangle 127"/>
                <p:cNvSpPr/>
                <p:nvPr/>
              </p:nvSpPr>
              <p:spPr>
                <a:xfrm>
                  <a:off x="-1" y="298970"/>
                  <a:ext cx="1030083" cy="84826"/>
                </a:xfrm>
                <a:prstGeom prst="rect">
                  <a:avLst/>
                </a:prstGeom>
                <a:solidFill>
                  <a:srgbClr val="499638"/>
                </a:solidFill>
                <a:ln w="12700" cap="flat">
                  <a:noFill/>
                  <a:miter lim="400000"/>
                </a:ln>
                <a:effectLst/>
              </p:spPr>
              <p:txBody>
                <a:bodyPr wrap="square" lIns="45719" tIns="45719" rIns="45719" bIns="45719" numCol="1" anchor="t">
                  <a:noAutofit/>
                </a:bodyPr>
                <a:lstStyle/>
                <a:p>
                  <a:pPr>
                    <a:defRPr sz="1400" b="1"/>
                  </a:pPr>
                  <a:endParaRPr dirty="0"/>
                </a:p>
              </p:txBody>
            </p:sp>
            <p:sp>
              <p:nvSpPr>
                <p:cNvPr id="123" name="Freeform 128"/>
                <p:cNvSpPr/>
                <p:nvPr/>
              </p:nvSpPr>
              <p:spPr>
                <a:xfrm>
                  <a:off x="386281" y="0"/>
                  <a:ext cx="257522" cy="7841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lnTo>
                        <a:pt x="0" y="21600"/>
                      </a:lnTo>
                      <a:close/>
                    </a:path>
                  </a:pathLst>
                </a:custGeom>
                <a:solidFill>
                  <a:srgbClr val="499638"/>
                </a:solidFill>
                <a:ln w="12700" cap="flat">
                  <a:noFill/>
                  <a:miter lim="400000"/>
                </a:ln>
                <a:effectLst/>
              </p:spPr>
              <p:txBody>
                <a:bodyPr wrap="square" lIns="45719" tIns="45719" rIns="45719" bIns="45719" numCol="1" anchor="t">
                  <a:noAutofit/>
                </a:bodyPr>
                <a:lstStyle/>
                <a:p>
                  <a:pPr>
                    <a:defRPr sz="1400" b="1"/>
                  </a:pPr>
                  <a:endParaRPr dirty="0"/>
                </a:p>
              </p:txBody>
            </p:sp>
          </p:grpSp>
        </p:grpSp>
        <p:sp>
          <p:nvSpPr>
            <p:cNvPr id="126" name="TextBox 119"/>
            <p:cNvSpPr txBox="1"/>
            <p:nvPr/>
          </p:nvSpPr>
          <p:spPr>
            <a:xfrm>
              <a:off x="134072" y="685800"/>
              <a:ext cx="755667" cy="276997"/>
            </a:xfrm>
            <a:prstGeom prst="rect">
              <a:avLst/>
            </a:prstGeom>
            <a:solidFill>
              <a:srgbClr val="499638"/>
            </a:solid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lvl1pPr algn="ctr">
                <a:defRPr sz="1200" b="1">
                  <a:solidFill>
                    <a:srgbClr val="FFFFFF"/>
                  </a:solidFill>
                </a:defRPr>
              </a:lvl1pPr>
            </a:lstStyle>
            <a:p>
              <a:r>
                <a:rPr lang="en-US" dirty="0"/>
                <a:t>8,600</a:t>
              </a:r>
              <a:endParaRPr dirty="0"/>
            </a:p>
          </p:txBody>
        </p:sp>
        <p:grpSp>
          <p:nvGrpSpPr>
            <p:cNvPr id="134" name="Group 77"/>
            <p:cNvGrpSpPr/>
            <p:nvPr/>
          </p:nvGrpSpPr>
          <p:grpSpPr>
            <a:xfrm>
              <a:off x="1659654" y="-1"/>
              <a:ext cx="1030084" cy="1007098"/>
              <a:chOff x="-1" y="-1"/>
              <a:chExt cx="1030083" cy="1007097"/>
            </a:xfrm>
          </p:grpSpPr>
          <p:grpSp>
            <p:nvGrpSpPr>
              <p:cNvPr id="132" name="Group 111"/>
              <p:cNvGrpSpPr/>
              <p:nvPr/>
            </p:nvGrpSpPr>
            <p:grpSpPr>
              <a:xfrm>
                <a:off x="-1" y="-1"/>
                <a:ext cx="1030083" cy="1007097"/>
                <a:chOff x="0" y="0"/>
                <a:chExt cx="1030081" cy="1007095"/>
              </a:xfrm>
            </p:grpSpPr>
            <p:pic>
              <p:nvPicPr>
                <p:cNvPr id="127" name="Picture 113" descr="Picture 113"/>
                <p:cNvPicPr>
                  <a:picLocks noChangeAspect="1"/>
                </p:cNvPicPr>
                <p:nvPr/>
              </p:nvPicPr>
              <p:blipFill>
                <a:blip r:embed="rId3"/>
                <a:stretch>
                  <a:fillRect/>
                </a:stretch>
              </p:blipFill>
              <p:spPr>
                <a:xfrm>
                  <a:off x="257313" y="-1"/>
                  <a:ext cx="515453" cy="566769"/>
                </a:xfrm>
                <a:prstGeom prst="rect">
                  <a:avLst/>
                </a:prstGeom>
                <a:ln w="12700" cap="flat">
                  <a:noFill/>
                  <a:miter lim="400000"/>
                </a:ln>
                <a:effectLst/>
              </p:spPr>
            </p:pic>
            <p:grpSp>
              <p:nvGrpSpPr>
                <p:cNvPr id="131" name="Group 114"/>
                <p:cNvGrpSpPr/>
                <p:nvPr/>
              </p:nvGrpSpPr>
              <p:grpSpPr>
                <a:xfrm>
                  <a:off x="-1" y="623299"/>
                  <a:ext cx="1030083" cy="383797"/>
                  <a:chOff x="0" y="0"/>
                  <a:chExt cx="1030081" cy="383795"/>
                </a:xfrm>
              </p:grpSpPr>
              <p:sp>
                <p:nvSpPr>
                  <p:cNvPr id="128" name="Rectangle 126"/>
                  <p:cNvSpPr/>
                  <p:nvPr/>
                </p:nvSpPr>
                <p:spPr>
                  <a:xfrm>
                    <a:off x="-1" y="78409"/>
                    <a:ext cx="1030083" cy="224333"/>
                  </a:xfrm>
                  <a:prstGeom prst="rect">
                    <a:avLst/>
                  </a:prstGeom>
                  <a:solidFill>
                    <a:srgbClr val="376092"/>
                  </a:solidFill>
                  <a:ln w="12700" cap="flat">
                    <a:noFill/>
                    <a:miter lim="400000"/>
                  </a:ln>
                  <a:effectLst/>
                </p:spPr>
                <p:txBody>
                  <a:bodyPr wrap="square" lIns="45719" tIns="45719" rIns="45719" bIns="45719" numCol="1" anchor="t">
                    <a:noAutofit/>
                  </a:bodyPr>
                  <a:lstStyle/>
                  <a:p>
                    <a:pPr>
                      <a:defRPr sz="1400" b="1"/>
                    </a:pPr>
                    <a:endParaRPr dirty="0"/>
                  </a:p>
                </p:txBody>
              </p:sp>
              <p:sp>
                <p:nvSpPr>
                  <p:cNvPr id="129" name="Rectangle 127"/>
                  <p:cNvSpPr/>
                  <p:nvPr/>
                </p:nvSpPr>
                <p:spPr>
                  <a:xfrm>
                    <a:off x="-1" y="298970"/>
                    <a:ext cx="1030083" cy="84826"/>
                  </a:xfrm>
                  <a:prstGeom prst="rect">
                    <a:avLst/>
                  </a:prstGeom>
                  <a:solidFill>
                    <a:srgbClr val="376092"/>
                  </a:solidFill>
                  <a:ln w="12700" cap="flat">
                    <a:noFill/>
                    <a:miter lim="400000"/>
                  </a:ln>
                  <a:effectLst/>
                </p:spPr>
                <p:txBody>
                  <a:bodyPr wrap="square" lIns="45719" tIns="45719" rIns="45719" bIns="45719" numCol="1" anchor="t">
                    <a:noAutofit/>
                  </a:bodyPr>
                  <a:lstStyle/>
                  <a:p>
                    <a:pPr>
                      <a:defRPr sz="1400" b="1"/>
                    </a:pPr>
                    <a:endParaRPr dirty="0"/>
                  </a:p>
                </p:txBody>
              </p:sp>
              <p:sp>
                <p:nvSpPr>
                  <p:cNvPr id="130" name="Freeform 128"/>
                  <p:cNvSpPr/>
                  <p:nvPr/>
                </p:nvSpPr>
                <p:spPr>
                  <a:xfrm>
                    <a:off x="386281" y="0"/>
                    <a:ext cx="257522" cy="7841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lnTo>
                          <a:pt x="0" y="21600"/>
                        </a:lnTo>
                        <a:close/>
                      </a:path>
                    </a:pathLst>
                  </a:custGeom>
                  <a:solidFill>
                    <a:srgbClr val="376092"/>
                  </a:solidFill>
                  <a:ln w="12700" cap="flat">
                    <a:noFill/>
                    <a:miter lim="400000"/>
                  </a:ln>
                  <a:effectLst/>
                </p:spPr>
                <p:txBody>
                  <a:bodyPr wrap="square" lIns="45719" tIns="45719" rIns="45719" bIns="45719" numCol="1" anchor="t">
                    <a:noAutofit/>
                  </a:bodyPr>
                  <a:lstStyle/>
                  <a:p>
                    <a:pPr>
                      <a:defRPr sz="1400" b="1"/>
                    </a:pPr>
                    <a:endParaRPr dirty="0"/>
                  </a:p>
                </p:txBody>
              </p:sp>
            </p:grpSp>
          </p:grpSp>
          <p:sp>
            <p:nvSpPr>
              <p:cNvPr id="133" name="TextBox 112"/>
              <p:cNvSpPr txBox="1"/>
              <p:nvPr/>
            </p:nvSpPr>
            <p:spPr>
              <a:xfrm>
                <a:off x="25368" y="709235"/>
                <a:ext cx="971407" cy="276996"/>
              </a:xfrm>
              <a:prstGeom prst="rect">
                <a:avLst/>
              </a:prstGeom>
              <a:solidFill>
                <a:srgbClr val="376092"/>
              </a:solid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lvl1pPr algn="ctr">
                  <a:defRPr sz="1200" b="1">
                    <a:solidFill>
                      <a:srgbClr val="FFFFFF"/>
                    </a:solidFill>
                  </a:defRPr>
                </a:lvl1pPr>
              </a:lstStyle>
              <a:p>
                <a:r>
                  <a:rPr lang="en-US" dirty="0"/>
                  <a:t>57,500</a:t>
                </a:r>
                <a:endParaRPr dirty="0"/>
              </a:p>
            </p:txBody>
          </p:sp>
        </p:grpSp>
        <p:grpSp>
          <p:nvGrpSpPr>
            <p:cNvPr id="141" name="Group 78"/>
            <p:cNvGrpSpPr/>
            <p:nvPr/>
          </p:nvGrpSpPr>
          <p:grpSpPr>
            <a:xfrm>
              <a:off x="3344680" y="610600"/>
              <a:ext cx="1030083" cy="383797"/>
              <a:chOff x="14266" y="483006"/>
              <a:chExt cx="1030081" cy="383796"/>
            </a:xfrm>
          </p:grpSpPr>
          <p:grpSp>
            <p:nvGrpSpPr>
              <p:cNvPr id="139" name="Group 106"/>
              <p:cNvGrpSpPr/>
              <p:nvPr/>
            </p:nvGrpSpPr>
            <p:grpSpPr>
              <a:xfrm>
                <a:off x="14266" y="483006"/>
                <a:ext cx="1030081" cy="383796"/>
                <a:chOff x="0" y="0"/>
                <a:chExt cx="1030080" cy="383794"/>
              </a:xfrm>
            </p:grpSpPr>
            <p:sp>
              <p:nvSpPr>
                <p:cNvPr id="136" name="Rectangle 126"/>
                <p:cNvSpPr/>
                <p:nvPr/>
              </p:nvSpPr>
              <p:spPr>
                <a:xfrm>
                  <a:off x="-1" y="78409"/>
                  <a:ext cx="1030082" cy="224333"/>
                </a:xfrm>
                <a:prstGeom prst="rect">
                  <a:avLst/>
                </a:prstGeom>
                <a:solidFill>
                  <a:srgbClr val="FFC000"/>
                </a:solidFill>
                <a:ln w="12700" cap="flat">
                  <a:noFill/>
                  <a:miter lim="400000"/>
                </a:ln>
                <a:effectLst/>
              </p:spPr>
              <p:txBody>
                <a:bodyPr wrap="square" lIns="45719" tIns="45719" rIns="45719" bIns="45719" numCol="1" anchor="t">
                  <a:noAutofit/>
                </a:bodyPr>
                <a:lstStyle/>
                <a:p>
                  <a:pPr>
                    <a:defRPr sz="1400" b="1"/>
                  </a:pPr>
                  <a:endParaRPr dirty="0"/>
                </a:p>
              </p:txBody>
            </p:sp>
            <p:sp>
              <p:nvSpPr>
                <p:cNvPr id="137" name="Rectangle 127"/>
                <p:cNvSpPr/>
                <p:nvPr/>
              </p:nvSpPr>
              <p:spPr>
                <a:xfrm>
                  <a:off x="-1" y="298970"/>
                  <a:ext cx="1030082" cy="84825"/>
                </a:xfrm>
                <a:prstGeom prst="rect">
                  <a:avLst/>
                </a:prstGeom>
                <a:solidFill>
                  <a:srgbClr val="FFC000"/>
                </a:solidFill>
                <a:ln w="12700" cap="flat">
                  <a:noFill/>
                  <a:miter lim="400000"/>
                </a:ln>
                <a:effectLst/>
              </p:spPr>
              <p:txBody>
                <a:bodyPr wrap="square" lIns="45719" tIns="45719" rIns="45719" bIns="45719" numCol="1" anchor="t">
                  <a:noAutofit/>
                </a:bodyPr>
                <a:lstStyle/>
                <a:p>
                  <a:pPr>
                    <a:defRPr sz="1400" b="1"/>
                  </a:pPr>
                  <a:endParaRPr dirty="0"/>
                </a:p>
              </p:txBody>
            </p:sp>
            <p:sp>
              <p:nvSpPr>
                <p:cNvPr id="138" name="Freeform 128"/>
                <p:cNvSpPr/>
                <p:nvPr/>
              </p:nvSpPr>
              <p:spPr>
                <a:xfrm>
                  <a:off x="386281" y="0"/>
                  <a:ext cx="257521" cy="7841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lnTo>
                        <a:pt x="0" y="21600"/>
                      </a:lnTo>
                      <a:close/>
                    </a:path>
                  </a:pathLst>
                </a:custGeom>
                <a:solidFill>
                  <a:srgbClr val="FFC000"/>
                </a:solidFill>
                <a:ln w="12700" cap="flat">
                  <a:noFill/>
                  <a:miter lim="400000"/>
                </a:ln>
                <a:effectLst/>
              </p:spPr>
              <p:txBody>
                <a:bodyPr wrap="square" lIns="45719" tIns="45719" rIns="45719" bIns="45719" numCol="1" anchor="t">
                  <a:noAutofit/>
                </a:bodyPr>
                <a:lstStyle/>
                <a:p>
                  <a:pPr>
                    <a:defRPr sz="1400" b="1"/>
                  </a:pPr>
                  <a:endParaRPr dirty="0"/>
                </a:p>
              </p:txBody>
            </p:sp>
          </p:grpSp>
          <p:sp>
            <p:nvSpPr>
              <p:cNvPr id="140" name="TextBox 107"/>
              <p:cNvSpPr txBox="1"/>
              <p:nvPr/>
            </p:nvSpPr>
            <p:spPr>
              <a:xfrm>
                <a:off x="24356" y="568943"/>
                <a:ext cx="986686" cy="276996"/>
              </a:xfrm>
              <a:prstGeom prst="rect">
                <a:avLst/>
              </a:prstGeom>
              <a:solidFill>
                <a:srgbClr val="FFC000"/>
              </a:solid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lvl1pPr algn="ctr">
                  <a:defRPr sz="1200" b="1"/>
                </a:lvl1pPr>
              </a:lstStyle>
              <a:p>
                <a:r>
                  <a:rPr lang="en-US" dirty="0"/>
                  <a:t>99,400</a:t>
                </a:r>
                <a:endParaRPr dirty="0"/>
              </a:p>
            </p:txBody>
          </p:sp>
        </p:grpSp>
        <p:grpSp>
          <p:nvGrpSpPr>
            <p:cNvPr id="169" name="Group 79"/>
            <p:cNvGrpSpPr/>
            <p:nvPr/>
          </p:nvGrpSpPr>
          <p:grpSpPr>
            <a:xfrm>
              <a:off x="4964962" y="176930"/>
              <a:ext cx="1079550" cy="833517"/>
              <a:chOff x="-1" y="-1"/>
              <a:chExt cx="1079549" cy="833515"/>
            </a:xfrm>
          </p:grpSpPr>
          <p:grpSp>
            <p:nvGrpSpPr>
              <p:cNvPr id="162" name="Group 80"/>
              <p:cNvGrpSpPr/>
              <p:nvPr/>
            </p:nvGrpSpPr>
            <p:grpSpPr>
              <a:xfrm>
                <a:off x="-1" y="-1"/>
                <a:ext cx="1079547" cy="389990"/>
                <a:chOff x="0" y="0"/>
                <a:chExt cx="1079545" cy="389988"/>
              </a:xfrm>
            </p:grpSpPr>
            <p:grpSp>
              <p:nvGrpSpPr>
                <p:cNvPr id="151" name="Group 85"/>
                <p:cNvGrpSpPr/>
                <p:nvPr/>
              </p:nvGrpSpPr>
              <p:grpSpPr>
                <a:xfrm>
                  <a:off x="-1" y="9348"/>
                  <a:ext cx="520908" cy="380641"/>
                  <a:chOff x="0" y="0"/>
                  <a:chExt cx="520906" cy="380639"/>
                </a:xfrm>
              </p:grpSpPr>
              <p:grpSp>
                <p:nvGrpSpPr>
                  <p:cNvPr id="144" name="Group 96"/>
                  <p:cNvGrpSpPr/>
                  <p:nvPr/>
                </p:nvGrpSpPr>
                <p:grpSpPr>
                  <a:xfrm>
                    <a:off x="-1" y="0"/>
                    <a:ext cx="160081" cy="375298"/>
                    <a:chOff x="0" y="0"/>
                    <a:chExt cx="160079" cy="375297"/>
                  </a:xfrm>
                </p:grpSpPr>
                <p:sp>
                  <p:nvSpPr>
                    <p:cNvPr id="142" name="Freeform 32"/>
                    <p:cNvSpPr/>
                    <p:nvPr/>
                  </p:nvSpPr>
                  <p:spPr>
                    <a:xfrm>
                      <a:off x="46492" y="0"/>
                      <a:ext cx="67234" cy="61541"/>
                    </a:xfrm>
                    <a:custGeom>
                      <a:avLst/>
                      <a:gdLst/>
                      <a:ahLst/>
                      <a:cxnLst>
                        <a:cxn ang="0">
                          <a:pos x="wd2" y="hd2"/>
                        </a:cxn>
                        <a:cxn ang="5400000">
                          <a:pos x="wd2" y="hd2"/>
                        </a:cxn>
                        <a:cxn ang="10800000">
                          <a:pos x="wd2" y="hd2"/>
                        </a:cxn>
                        <a:cxn ang="16200000">
                          <a:pos x="wd2" y="hd2"/>
                        </a:cxn>
                      </a:cxnLst>
                      <a:rect l="0" t="0" r="r" b="b"/>
                      <a:pathLst>
                        <a:path w="17388" h="17916" extrusionOk="0">
                          <a:moveTo>
                            <a:pt x="6651" y="351"/>
                          </a:moveTo>
                          <a:cubicBezTo>
                            <a:pt x="12726" y="-1739"/>
                            <a:pt x="19476" y="5926"/>
                            <a:pt x="16776" y="12196"/>
                          </a:cubicBezTo>
                          <a:cubicBezTo>
                            <a:pt x="14751" y="18467"/>
                            <a:pt x="5976" y="19861"/>
                            <a:pt x="1926" y="14984"/>
                          </a:cubicBezTo>
                          <a:cubicBezTo>
                            <a:pt x="-2124" y="10106"/>
                            <a:pt x="576" y="1745"/>
                            <a:pt x="6651" y="351"/>
                          </a:cubicBezTo>
                          <a:close/>
                        </a:path>
                      </a:pathLst>
                    </a:custGeom>
                    <a:solidFill>
                      <a:srgbClr val="E46C0A"/>
                    </a:solidFill>
                    <a:ln w="12700" cap="flat">
                      <a:noFill/>
                      <a:miter lim="400000"/>
                    </a:ln>
                    <a:effectLst/>
                  </p:spPr>
                  <p:txBody>
                    <a:bodyPr wrap="square" lIns="45719" tIns="45719" rIns="45719" bIns="45719" numCol="1" anchor="t">
                      <a:noAutofit/>
                    </a:bodyPr>
                    <a:lstStyle/>
                    <a:p>
                      <a:pPr>
                        <a:defRPr b="1"/>
                      </a:pPr>
                      <a:endParaRPr dirty="0"/>
                    </a:p>
                  </p:txBody>
                </p:sp>
                <p:sp>
                  <p:nvSpPr>
                    <p:cNvPr id="143" name="Freeform 33"/>
                    <p:cNvSpPr/>
                    <p:nvPr/>
                  </p:nvSpPr>
                  <p:spPr>
                    <a:xfrm>
                      <a:off x="0" y="64185"/>
                      <a:ext cx="160080" cy="311113"/>
                    </a:xfrm>
                    <a:custGeom>
                      <a:avLst/>
                      <a:gdLst/>
                      <a:ahLst/>
                      <a:cxnLst>
                        <a:cxn ang="0">
                          <a:pos x="wd2" y="hd2"/>
                        </a:cxn>
                        <a:cxn ang="5400000">
                          <a:pos x="wd2" y="hd2"/>
                        </a:cxn>
                        <a:cxn ang="10800000">
                          <a:pos x="wd2" y="hd2"/>
                        </a:cxn>
                        <a:cxn ang="16200000">
                          <a:pos x="wd2" y="hd2"/>
                        </a:cxn>
                      </a:cxnLst>
                      <a:rect l="0" t="0" r="r" b="b"/>
                      <a:pathLst>
                        <a:path w="21600" h="21043" extrusionOk="0">
                          <a:moveTo>
                            <a:pt x="2833" y="491"/>
                          </a:moveTo>
                          <a:cubicBezTo>
                            <a:pt x="5666" y="-164"/>
                            <a:pt x="8852" y="163"/>
                            <a:pt x="12039" y="0"/>
                          </a:cubicBezTo>
                          <a:cubicBezTo>
                            <a:pt x="14518" y="163"/>
                            <a:pt x="17705" y="-164"/>
                            <a:pt x="19830" y="818"/>
                          </a:cubicBezTo>
                          <a:cubicBezTo>
                            <a:pt x="21600" y="1309"/>
                            <a:pt x="21600" y="2454"/>
                            <a:pt x="21600" y="3272"/>
                          </a:cubicBezTo>
                          <a:cubicBezTo>
                            <a:pt x="21600" y="5236"/>
                            <a:pt x="21600" y="7200"/>
                            <a:pt x="21600" y="9163"/>
                          </a:cubicBezTo>
                          <a:cubicBezTo>
                            <a:pt x="21600" y="9654"/>
                            <a:pt x="21246" y="10309"/>
                            <a:pt x="19830" y="10309"/>
                          </a:cubicBezTo>
                          <a:cubicBezTo>
                            <a:pt x="18413" y="10472"/>
                            <a:pt x="17705" y="9818"/>
                            <a:pt x="17705" y="9163"/>
                          </a:cubicBezTo>
                          <a:cubicBezTo>
                            <a:pt x="17705" y="7363"/>
                            <a:pt x="17705" y="5400"/>
                            <a:pt x="17705" y="3436"/>
                          </a:cubicBezTo>
                          <a:cubicBezTo>
                            <a:pt x="17351" y="3436"/>
                            <a:pt x="16643" y="3436"/>
                            <a:pt x="16289" y="3436"/>
                          </a:cubicBezTo>
                          <a:cubicBezTo>
                            <a:pt x="16289" y="9000"/>
                            <a:pt x="16289" y="14400"/>
                            <a:pt x="16289" y="19963"/>
                          </a:cubicBezTo>
                          <a:cubicBezTo>
                            <a:pt x="16643" y="21272"/>
                            <a:pt x="11685" y="21436"/>
                            <a:pt x="11331" y="20127"/>
                          </a:cubicBezTo>
                          <a:cubicBezTo>
                            <a:pt x="11331" y="16854"/>
                            <a:pt x="11331" y="13581"/>
                            <a:pt x="11331" y="10309"/>
                          </a:cubicBezTo>
                          <a:cubicBezTo>
                            <a:pt x="10977" y="10309"/>
                            <a:pt x="10623" y="10309"/>
                            <a:pt x="10269" y="10309"/>
                          </a:cubicBezTo>
                          <a:cubicBezTo>
                            <a:pt x="10269" y="13091"/>
                            <a:pt x="10269" y="16036"/>
                            <a:pt x="10269" y="18818"/>
                          </a:cubicBezTo>
                          <a:cubicBezTo>
                            <a:pt x="10269" y="19472"/>
                            <a:pt x="9915" y="20127"/>
                            <a:pt x="9561" y="20781"/>
                          </a:cubicBezTo>
                          <a:cubicBezTo>
                            <a:pt x="7790" y="21272"/>
                            <a:pt x="4957" y="21109"/>
                            <a:pt x="4957" y="19963"/>
                          </a:cubicBezTo>
                          <a:cubicBezTo>
                            <a:pt x="4957" y="14400"/>
                            <a:pt x="4957" y="9000"/>
                            <a:pt x="4957" y="3600"/>
                          </a:cubicBezTo>
                          <a:cubicBezTo>
                            <a:pt x="4603" y="3600"/>
                            <a:pt x="4249" y="3600"/>
                            <a:pt x="3895" y="3600"/>
                          </a:cubicBezTo>
                          <a:cubicBezTo>
                            <a:pt x="3895" y="5400"/>
                            <a:pt x="3895" y="7200"/>
                            <a:pt x="3895" y="9000"/>
                          </a:cubicBezTo>
                          <a:cubicBezTo>
                            <a:pt x="3895" y="9491"/>
                            <a:pt x="3187" y="10472"/>
                            <a:pt x="1416" y="10309"/>
                          </a:cubicBezTo>
                          <a:cubicBezTo>
                            <a:pt x="708" y="10309"/>
                            <a:pt x="0" y="9818"/>
                            <a:pt x="0" y="9491"/>
                          </a:cubicBezTo>
                          <a:cubicBezTo>
                            <a:pt x="0" y="7200"/>
                            <a:pt x="0" y="4909"/>
                            <a:pt x="0" y="2618"/>
                          </a:cubicBezTo>
                          <a:cubicBezTo>
                            <a:pt x="0" y="1636"/>
                            <a:pt x="708" y="818"/>
                            <a:pt x="2833" y="491"/>
                          </a:cubicBezTo>
                          <a:close/>
                        </a:path>
                      </a:pathLst>
                    </a:custGeom>
                    <a:solidFill>
                      <a:srgbClr val="E46C0A"/>
                    </a:solidFill>
                    <a:ln w="12700" cap="flat">
                      <a:noFill/>
                      <a:miter lim="400000"/>
                    </a:ln>
                    <a:effectLst/>
                  </p:spPr>
                  <p:txBody>
                    <a:bodyPr wrap="square" lIns="45719" tIns="45719" rIns="45719" bIns="45719" numCol="1" anchor="t">
                      <a:noAutofit/>
                    </a:bodyPr>
                    <a:lstStyle/>
                    <a:p>
                      <a:pPr>
                        <a:defRPr b="1"/>
                      </a:pPr>
                      <a:endParaRPr dirty="0"/>
                    </a:p>
                  </p:txBody>
                </p:sp>
              </p:grpSp>
              <p:grpSp>
                <p:nvGrpSpPr>
                  <p:cNvPr id="147" name="Group 97"/>
                  <p:cNvGrpSpPr/>
                  <p:nvPr/>
                </p:nvGrpSpPr>
                <p:grpSpPr>
                  <a:xfrm>
                    <a:off x="173999" y="0"/>
                    <a:ext cx="156603" cy="375298"/>
                    <a:chOff x="0" y="0"/>
                    <a:chExt cx="156601" cy="375297"/>
                  </a:xfrm>
                </p:grpSpPr>
                <p:sp>
                  <p:nvSpPr>
                    <p:cNvPr id="145" name="Freeform 36"/>
                    <p:cNvSpPr/>
                    <p:nvPr/>
                  </p:nvSpPr>
                  <p:spPr>
                    <a:xfrm>
                      <a:off x="46399" y="0"/>
                      <a:ext cx="65822" cy="61541"/>
                    </a:xfrm>
                    <a:custGeom>
                      <a:avLst/>
                      <a:gdLst/>
                      <a:ahLst/>
                      <a:cxnLst>
                        <a:cxn ang="0">
                          <a:pos x="wd2" y="hd2"/>
                        </a:cxn>
                        <a:cxn ang="5400000">
                          <a:pos x="wd2" y="hd2"/>
                        </a:cxn>
                        <a:cxn ang="10800000">
                          <a:pos x="wd2" y="hd2"/>
                        </a:cxn>
                        <a:cxn ang="16200000">
                          <a:pos x="wd2" y="hd2"/>
                        </a:cxn>
                      </a:cxnLst>
                      <a:rect l="0" t="0" r="r" b="b"/>
                      <a:pathLst>
                        <a:path w="17023" h="17916" extrusionOk="0">
                          <a:moveTo>
                            <a:pt x="6000" y="351"/>
                          </a:moveTo>
                          <a:cubicBezTo>
                            <a:pt x="12750" y="-1739"/>
                            <a:pt x="19500" y="5926"/>
                            <a:pt x="16125" y="12196"/>
                          </a:cubicBezTo>
                          <a:cubicBezTo>
                            <a:pt x="14775" y="18467"/>
                            <a:pt x="6000" y="19861"/>
                            <a:pt x="1950" y="14984"/>
                          </a:cubicBezTo>
                          <a:cubicBezTo>
                            <a:pt x="-2100" y="10106"/>
                            <a:pt x="600" y="1745"/>
                            <a:pt x="6000" y="351"/>
                          </a:cubicBezTo>
                          <a:close/>
                        </a:path>
                      </a:pathLst>
                    </a:custGeom>
                    <a:solidFill>
                      <a:srgbClr val="E46C0A"/>
                    </a:solidFill>
                    <a:ln w="12700" cap="flat">
                      <a:noFill/>
                      <a:miter lim="400000"/>
                    </a:ln>
                    <a:effectLst/>
                  </p:spPr>
                  <p:txBody>
                    <a:bodyPr wrap="square" lIns="45719" tIns="45719" rIns="45719" bIns="45719" numCol="1" anchor="t">
                      <a:noAutofit/>
                    </a:bodyPr>
                    <a:lstStyle/>
                    <a:p>
                      <a:pPr>
                        <a:defRPr b="1"/>
                      </a:pPr>
                      <a:endParaRPr dirty="0"/>
                    </a:p>
                  </p:txBody>
                </p:sp>
                <p:sp>
                  <p:nvSpPr>
                    <p:cNvPr id="146" name="Freeform 37"/>
                    <p:cNvSpPr/>
                    <p:nvPr/>
                  </p:nvSpPr>
                  <p:spPr>
                    <a:xfrm>
                      <a:off x="0" y="64185"/>
                      <a:ext cx="156602" cy="311113"/>
                    </a:xfrm>
                    <a:custGeom>
                      <a:avLst/>
                      <a:gdLst/>
                      <a:ahLst/>
                      <a:cxnLst>
                        <a:cxn ang="0">
                          <a:pos x="wd2" y="hd2"/>
                        </a:cxn>
                        <a:cxn ang="5400000">
                          <a:pos x="wd2" y="hd2"/>
                        </a:cxn>
                        <a:cxn ang="10800000">
                          <a:pos x="wd2" y="hd2"/>
                        </a:cxn>
                        <a:cxn ang="16200000">
                          <a:pos x="wd2" y="hd2"/>
                        </a:cxn>
                      </a:cxnLst>
                      <a:rect l="0" t="0" r="r" b="b"/>
                      <a:pathLst>
                        <a:path w="21600" h="21043" extrusionOk="0">
                          <a:moveTo>
                            <a:pt x="2833" y="491"/>
                          </a:moveTo>
                          <a:cubicBezTo>
                            <a:pt x="5666" y="-164"/>
                            <a:pt x="8852" y="163"/>
                            <a:pt x="12039" y="0"/>
                          </a:cubicBezTo>
                          <a:cubicBezTo>
                            <a:pt x="14518" y="163"/>
                            <a:pt x="17705" y="-164"/>
                            <a:pt x="19830" y="818"/>
                          </a:cubicBezTo>
                          <a:cubicBezTo>
                            <a:pt x="21246" y="1309"/>
                            <a:pt x="21600" y="2454"/>
                            <a:pt x="21600" y="3272"/>
                          </a:cubicBezTo>
                          <a:cubicBezTo>
                            <a:pt x="21600" y="5236"/>
                            <a:pt x="21600" y="7200"/>
                            <a:pt x="21600" y="9163"/>
                          </a:cubicBezTo>
                          <a:cubicBezTo>
                            <a:pt x="21600" y="9654"/>
                            <a:pt x="21246" y="10309"/>
                            <a:pt x="19830" y="10309"/>
                          </a:cubicBezTo>
                          <a:cubicBezTo>
                            <a:pt x="18413" y="10472"/>
                            <a:pt x="17705" y="9818"/>
                            <a:pt x="17705" y="9163"/>
                          </a:cubicBezTo>
                          <a:cubicBezTo>
                            <a:pt x="17705" y="7363"/>
                            <a:pt x="17705" y="5400"/>
                            <a:pt x="17705" y="3436"/>
                          </a:cubicBezTo>
                          <a:cubicBezTo>
                            <a:pt x="17351" y="3436"/>
                            <a:pt x="16643" y="3436"/>
                            <a:pt x="16289" y="3436"/>
                          </a:cubicBezTo>
                          <a:cubicBezTo>
                            <a:pt x="16289" y="9000"/>
                            <a:pt x="16289" y="14400"/>
                            <a:pt x="16289" y="19963"/>
                          </a:cubicBezTo>
                          <a:cubicBezTo>
                            <a:pt x="16643" y="21272"/>
                            <a:pt x="11685" y="21436"/>
                            <a:pt x="11331" y="20127"/>
                          </a:cubicBezTo>
                          <a:cubicBezTo>
                            <a:pt x="11331" y="16854"/>
                            <a:pt x="11331" y="13581"/>
                            <a:pt x="11331" y="10309"/>
                          </a:cubicBezTo>
                          <a:cubicBezTo>
                            <a:pt x="10977" y="10309"/>
                            <a:pt x="10269" y="10309"/>
                            <a:pt x="10269" y="10309"/>
                          </a:cubicBezTo>
                          <a:cubicBezTo>
                            <a:pt x="10269" y="13091"/>
                            <a:pt x="10269" y="16036"/>
                            <a:pt x="10269" y="18818"/>
                          </a:cubicBezTo>
                          <a:cubicBezTo>
                            <a:pt x="10269" y="19472"/>
                            <a:pt x="9915" y="20127"/>
                            <a:pt x="9561" y="20781"/>
                          </a:cubicBezTo>
                          <a:cubicBezTo>
                            <a:pt x="7790" y="21272"/>
                            <a:pt x="4957" y="21109"/>
                            <a:pt x="4957" y="19963"/>
                          </a:cubicBezTo>
                          <a:cubicBezTo>
                            <a:pt x="4957" y="14400"/>
                            <a:pt x="4957" y="9000"/>
                            <a:pt x="4957" y="3600"/>
                          </a:cubicBezTo>
                          <a:cubicBezTo>
                            <a:pt x="4603" y="3600"/>
                            <a:pt x="3895" y="3600"/>
                            <a:pt x="3895" y="3600"/>
                          </a:cubicBezTo>
                          <a:cubicBezTo>
                            <a:pt x="3541" y="5400"/>
                            <a:pt x="3895" y="7200"/>
                            <a:pt x="3895" y="9000"/>
                          </a:cubicBezTo>
                          <a:cubicBezTo>
                            <a:pt x="3895" y="9491"/>
                            <a:pt x="3187" y="10472"/>
                            <a:pt x="1416" y="10309"/>
                          </a:cubicBezTo>
                          <a:cubicBezTo>
                            <a:pt x="354" y="10309"/>
                            <a:pt x="0" y="9818"/>
                            <a:pt x="0" y="9491"/>
                          </a:cubicBezTo>
                          <a:cubicBezTo>
                            <a:pt x="0" y="7200"/>
                            <a:pt x="0" y="4909"/>
                            <a:pt x="0" y="2618"/>
                          </a:cubicBezTo>
                          <a:cubicBezTo>
                            <a:pt x="0" y="1636"/>
                            <a:pt x="708" y="818"/>
                            <a:pt x="2833" y="491"/>
                          </a:cubicBezTo>
                          <a:close/>
                        </a:path>
                      </a:pathLst>
                    </a:custGeom>
                    <a:solidFill>
                      <a:srgbClr val="E46C0A"/>
                    </a:solidFill>
                    <a:ln w="12700" cap="flat">
                      <a:noFill/>
                      <a:miter lim="400000"/>
                    </a:ln>
                    <a:effectLst/>
                  </p:spPr>
                  <p:txBody>
                    <a:bodyPr wrap="square" lIns="45719" tIns="45719" rIns="45719" bIns="45719" numCol="1" anchor="t">
                      <a:noAutofit/>
                    </a:bodyPr>
                    <a:lstStyle/>
                    <a:p>
                      <a:pPr>
                        <a:defRPr b="1"/>
                      </a:pPr>
                      <a:endParaRPr dirty="0"/>
                    </a:p>
                  </p:txBody>
                </p:sp>
              </p:grpSp>
              <p:grpSp>
                <p:nvGrpSpPr>
                  <p:cNvPr id="150" name="Group 98"/>
                  <p:cNvGrpSpPr/>
                  <p:nvPr/>
                </p:nvGrpSpPr>
                <p:grpSpPr>
                  <a:xfrm>
                    <a:off x="340298" y="3416"/>
                    <a:ext cx="180609" cy="377224"/>
                    <a:chOff x="0" y="0"/>
                    <a:chExt cx="180607" cy="377222"/>
                  </a:xfrm>
                </p:grpSpPr>
                <p:sp>
                  <p:nvSpPr>
                    <p:cNvPr id="148" name="Freeform 80"/>
                    <p:cNvSpPr/>
                    <p:nvPr/>
                  </p:nvSpPr>
                  <p:spPr>
                    <a:xfrm>
                      <a:off x="57348" y="0"/>
                      <a:ext cx="65597" cy="63105"/>
                    </a:xfrm>
                    <a:custGeom>
                      <a:avLst/>
                      <a:gdLst/>
                      <a:ahLst/>
                      <a:cxnLst>
                        <a:cxn ang="0">
                          <a:pos x="wd2" y="hd2"/>
                        </a:cxn>
                        <a:cxn ang="5400000">
                          <a:pos x="wd2" y="hd2"/>
                        </a:cxn>
                        <a:cxn ang="10800000">
                          <a:pos x="wd2" y="hd2"/>
                        </a:cxn>
                        <a:cxn ang="16200000">
                          <a:pos x="wd2" y="hd2"/>
                        </a:cxn>
                      </a:cxnLst>
                      <a:rect l="0" t="0" r="r" b="b"/>
                      <a:pathLst>
                        <a:path w="18507" h="17606" extrusionOk="0">
                          <a:moveTo>
                            <a:pt x="7646" y="217"/>
                          </a:moveTo>
                          <a:cubicBezTo>
                            <a:pt x="13406" y="-1177"/>
                            <a:pt x="19166" y="4397"/>
                            <a:pt x="18446" y="9971"/>
                          </a:cubicBezTo>
                          <a:cubicBezTo>
                            <a:pt x="17726" y="17636"/>
                            <a:pt x="6206" y="20423"/>
                            <a:pt x="1886" y="14152"/>
                          </a:cubicBezTo>
                          <a:cubicBezTo>
                            <a:pt x="-2434" y="9275"/>
                            <a:pt x="1166" y="1610"/>
                            <a:pt x="7646" y="217"/>
                          </a:cubicBezTo>
                          <a:close/>
                        </a:path>
                      </a:pathLst>
                    </a:custGeom>
                    <a:solidFill>
                      <a:srgbClr val="376092"/>
                    </a:solidFill>
                    <a:ln w="12700" cap="flat">
                      <a:noFill/>
                      <a:miter lim="400000"/>
                    </a:ln>
                    <a:effectLst/>
                  </p:spPr>
                  <p:txBody>
                    <a:bodyPr wrap="square" lIns="45719" tIns="45719" rIns="45719" bIns="45719" numCol="1" anchor="t">
                      <a:noAutofit/>
                    </a:bodyPr>
                    <a:lstStyle/>
                    <a:p>
                      <a:pPr>
                        <a:defRPr b="1"/>
                      </a:pPr>
                      <a:endParaRPr dirty="0"/>
                    </a:p>
                  </p:txBody>
                </p:sp>
                <p:sp>
                  <p:nvSpPr>
                    <p:cNvPr id="149" name="Freeform 81"/>
                    <p:cNvSpPr/>
                    <p:nvPr/>
                  </p:nvSpPr>
                  <p:spPr>
                    <a:xfrm>
                      <a:off x="0" y="70779"/>
                      <a:ext cx="180608" cy="306444"/>
                    </a:xfrm>
                    <a:custGeom>
                      <a:avLst/>
                      <a:gdLst/>
                      <a:ahLst/>
                      <a:cxnLst>
                        <a:cxn ang="0">
                          <a:pos x="wd2" y="hd2"/>
                        </a:cxn>
                        <a:cxn ang="5400000">
                          <a:pos x="wd2" y="hd2"/>
                        </a:cxn>
                        <a:cxn ang="10800000">
                          <a:pos x="wd2" y="hd2"/>
                        </a:cxn>
                        <a:cxn ang="16200000">
                          <a:pos x="wd2" y="hd2"/>
                        </a:cxn>
                      </a:cxnLst>
                      <a:rect l="0" t="0" r="r" b="b"/>
                      <a:pathLst>
                        <a:path w="21151" h="21154" extrusionOk="0">
                          <a:moveTo>
                            <a:pt x="4320" y="727"/>
                          </a:moveTo>
                          <a:cubicBezTo>
                            <a:pt x="6480" y="-278"/>
                            <a:pt x="9257" y="57"/>
                            <a:pt x="11726" y="57"/>
                          </a:cubicBezTo>
                          <a:cubicBezTo>
                            <a:pt x="13577" y="-111"/>
                            <a:pt x="16046" y="57"/>
                            <a:pt x="17280" y="1062"/>
                          </a:cubicBezTo>
                          <a:cubicBezTo>
                            <a:pt x="18514" y="2401"/>
                            <a:pt x="18823" y="3908"/>
                            <a:pt x="19749" y="5248"/>
                          </a:cubicBezTo>
                          <a:cubicBezTo>
                            <a:pt x="20366" y="6587"/>
                            <a:pt x="21600" y="7759"/>
                            <a:pt x="20983" y="8931"/>
                          </a:cubicBezTo>
                          <a:cubicBezTo>
                            <a:pt x="20057" y="9099"/>
                            <a:pt x="18823" y="9099"/>
                            <a:pt x="18206" y="8596"/>
                          </a:cubicBezTo>
                          <a:cubicBezTo>
                            <a:pt x="17280" y="6922"/>
                            <a:pt x="16354" y="5080"/>
                            <a:pt x="15120" y="3406"/>
                          </a:cubicBezTo>
                          <a:cubicBezTo>
                            <a:pt x="15120" y="3071"/>
                            <a:pt x="14811" y="2903"/>
                            <a:pt x="14194" y="2736"/>
                          </a:cubicBezTo>
                          <a:cubicBezTo>
                            <a:pt x="15737" y="6085"/>
                            <a:pt x="17897" y="9434"/>
                            <a:pt x="19440" y="12782"/>
                          </a:cubicBezTo>
                          <a:cubicBezTo>
                            <a:pt x="17897" y="12782"/>
                            <a:pt x="16354" y="12782"/>
                            <a:pt x="14811" y="12782"/>
                          </a:cubicBezTo>
                          <a:cubicBezTo>
                            <a:pt x="14811" y="15127"/>
                            <a:pt x="14811" y="17638"/>
                            <a:pt x="14811" y="19982"/>
                          </a:cubicBezTo>
                          <a:cubicBezTo>
                            <a:pt x="14811" y="20485"/>
                            <a:pt x="14194" y="21155"/>
                            <a:pt x="12960" y="21155"/>
                          </a:cubicBezTo>
                          <a:cubicBezTo>
                            <a:pt x="12034" y="21155"/>
                            <a:pt x="11109" y="20485"/>
                            <a:pt x="11417" y="19982"/>
                          </a:cubicBezTo>
                          <a:cubicBezTo>
                            <a:pt x="11109" y="17638"/>
                            <a:pt x="11417" y="15127"/>
                            <a:pt x="11109" y="12782"/>
                          </a:cubicBezTo>
                          <a:cubicBezTo>
                            <a:pt x="11109" y="12782"/>
                            <a:pt x="10491" y="12782"/>
                            <a:pt x="10183" y="12782"/>
                          </a:cubicBezTo>
                          <a:cubicBezTo>
                            <a:pt x="10183" y="15294"/>
                            <a:pt x="10183" y="17806"/>
                            <a:pt x="10183" y="20317"/>
                          </a:cubicBezTo>
                          <a:cubicBezTo>
                            <a:pt x="9874" y="21322"/>
                            <a:pt x="6789" y="21322"/>
                            <a:pt x="6789" y="20317"/>
                          </a:cubicBezTo>
                          <a:cubicBezTo>
                            <a:pt x="6480" y="17806"/>
                            <a:pt x="6789" y="15294"/>
                            <a:pt x="6480" y="12782"/>
                          </a:cubicBezTo>
                          <a:cubicBezTo>
                            <a:pt x="4937" y="12782"/>
                            <a:pt x="3394" y="12782"/>
                            <a:pt x="1851" y="12782"/>
                          </a:cubicBezTo>
                          <a:cubicBezTo>
                            <a:pt x="3394" y="9434"/>
                            <a:pt x="5246" y="6252"/>
                            <a:pt x="6480" y="2903"/>
                          </a:cubicBezTo>
                          <a:cubicBezTo>
                            <a:pt x="6480" y="2903"/>
                            <a:pt x="6171" y="3071"/>
                            <a:pt x="5863" y="3071"/>
                          </a:cubicBezTo>
                          <a:cubicBezTo>
                            <a:pt x="4629" y="4913"/>
                            <a:pt x="4011" y="6755"/>
                            <a:pt x="2777" y="8596"/>
                          </a:cubicBezTo>
                          <a:cubicBezTo>
                            <a:pt x="2469" y="9266"/>
                            <a:pt x="0" y="9266"/>
                            <a:pt x="0" y="8429"/>
                          </a:cubicBezTo>
                          <a:cubicBezTo>
                            <a:pt x="0" y="7089"/>
                            <a:pt x="1234" y="5750"/>
                            <a:pt x="1851" y="4410"/>
                          </a:cubicBezTo>
                          <a:cubicBezTo>
                            <a:pt x="2469" y="3238"/>
                            <a:pt x="2777" y="1731"/>
                            <a:pt x="4320" y="727"/>
                          </a:cubicBezTo>
                          <a:close/>
                        </a:path>
                      </a:pathLst>
                    </a:custGeom>
                    <a:solidFill>
                      <a:srgbClr val="376092"/>
                    </a:solidFill>
                    <a:ln w="12700" cap="flat">
                      <a:noFill/>
                      <a:miter lim="400000"/>
                    </a:ln>
                    <a:effectLst/>
                  </p:spPr>
                  <p:txBody>
                    <a:bodyPr wrap="square" lIns="45719" tIns="45719" rIns="45719" bIns="45719" numCol="1" anchor="t">
                      <a:noAutofit/>
                    </a:bodyPr>
                    <a:lstStyle/>
                    <a:p>
                      <a:pPr>
                        <a:defRPr b="1"/>
                      </a:pPr>
                      <a:endParaRPr dirty="0"/>
                    </a:p>
                  </p:txBody>
                </p:sp>
              </p:grpSp>
            </p:grpSp>
            <p:grpSp>
              <p:nvGrpSpPr>
                <p:cNvPr id="154" name="Group 86"/>
                <p:cNvGrpSpPr/>
                <p:nvPr/>
              </p:nvGrpSpPr>
              <p:grpSpPr>
                <a:xfrm>
                  <a:off x="546361" y="1470"/>
                  <a:ext cx="178890" cy="377223"/>
                  <a:chOff x="0" y="0"/>
                  <a:chExt cx="178888" cy="377222"/>
                </a:xfrm>
              </p:grpSpPr>
              <p:sp>
                <p:nvSpPr>
                  <p:cNvPr id="152" name="Freeform 84"/>
                  <p:cNvSpPr/>
                  <p:nvPr/>
                </p:nvSpPr>
                <p:spPr>
                  <a:xfrm>
                    <a:off x="54436" y="0"/>
                    <a:ext cx="66409" cy="63105"/>
                  </a:xfrm>
                  <a:custGeom>
                    <a:avLst/>
                    <a:gdLst/>
                    <a:ahLst/>
                    <a:cxnLst>
                      <a:cxn ang="0">
                        <a:pos x="wd2" y="hd2"/>
                      </a:cxn>
                      <a:cxn ang="5400000">
                        <a:pos x="wd2" y="hd2"/>
                      </a:cxn>
                      <a:cxn ang="10800000">
                        <a:pos x="wd2" y="hd2"/>
                      </a:cxn>
                      <a:cxn ang="16200000">
                        <a:pos x="wd2" y="hd2"/>
                      </a:cxn>
                    </a:cxnLst>
                    <a:rect l="0" t="0" r="r" b="b"/>
                    <a:pathLst>
                      <a:path w="17921" h="17606" extrusionOk="0">
                        <a:moveTo>
                          <a:pt x="7273" y="217"/>
                        </a:moveTo>
                        <a:cubicBezTo>
                          <a:pt x="12847" y="-1177"/>
                          <a:pt x="19118" y="4397"/>
                          <a:pt x="17724" y="9971"/>
                        </a:cubicBezTo>
                        <a:cubicBezTo>
                          <a:pt x="17028" y="17636"/>
                          <a:pt x="5879" y="20423"/>
                          <a:pt x="1699" y="14152"/>
                        </a:cubicBezTo>
                        <a:cubicBezTo>
                          <a:pt x="-2482" y="9275"/>
                          <a:pt x="1699" y="1610"/>
                          <a:pt x="7273" y="217"/>
                        </a:cubicBezTo>
                        <a:close/>
                      </a:path>
                    </a:pathLst>
                  </a:custGeom>
                  <a:solidFill>
                    <a:srgbClr val="376092"/>
                  </a:solidFill>
                  <a:ln w="12700" cap="flat">
                    <a:noFill/>
                    <a:miter lim="400000"/>
                  </a:ln>
                  <a:effectLst/>
                </p:spPr>
                <p:txBody>
                  <a:bodyPr wrap="square" lIns="45719" tIns="45719" rIns="45719" bIns="45719" numCol="1" anchor="t">
                    <a:noAutofit/>
                  </a:bodyPr>
                  <a:lstStyle/>
                  <a:p>
                    <a:pPr>
                      <a:defRPr b="1"/>
                    </a:pPr>
                    <a:endParaRPr dirty="0"/>
                  </a:p>
                </p:txBody>
              </p:sp>
              <p:sp>
                <p:nvSpPr>
                  <p:cNvPr id="153" name="Freeform 85"/>
                  <p:cNvSpPr/>
                  <p:nvPr/>
                </p:nvSpPr>
                <p:spPr>
                  <a:xfrm>
                    <a:off x="0" y="70779"/>
                    <a:ext cx="178889" cy="306444"/>
                  </a:xfrm>
                  <a:custGeom>
                    <a:avLst/>
                    <a:gdLst/>
                    <a:ahLst/>
                    <a:cxnLst>
                      <a:cxn ang="0">
                        <a:pos x="wd2" y="hd2"/>
                      </a:cxn>
                      <a:cxn ang="5400000">
                        <a:pos x="wd2" y="hd2"/>
                      </a:cxn>
                      <a:cxn ang="10800000">
                        <a:pos x="wd2" y="hd2"/>
                      </a:cxn>
                      <a:cxn ang="16200000">
                        <a:pos x="wd2" y="hd2"/>
                      </a:cxn>
                    </a:cxnLst>
                    <a:rect l="0" t="0" r="r" b="b"/>
                    <a:pathLst>
                      <a:path w="21353" h="21154" extrusionOk="0">
                        <a:moveTo>
                          <a:pt x="4629" y="727"/>
                        </a:moveTo>
                        <a:cubicBezTo>
                          <a:pt x="6480" y="-278"/>
                          <a:pt x="9257" y="57"/>
                          <a:pt x="11726" y="57"/>
                        </a:cubicBezTo>
                        <a:cubicBezTo>
                          <a:pt x="13886" y="-111"/>
                          <a:pt x="16046" y="57"/>
                          <a:pt x="17280" y="1062"/>
                        </a:cubicBezTo>
                        <a:cubicBezTo>
                          <a:pt x="18823" y="2401"/>
                          <a:pt x="19131" y="3908"/>
                          <a:pt x="20057" y="5248"/>
                        </a:cubicBezTo>
                        <a:cubicBezTo>
                          <a:pt x="20674" y="6587"/>
                          <a:pt x="21600" y="7759"/>
                          <a:pt x="21291" y="8931"/>
                        </a:cubicBezTo>
                        <a:cubicBezTo>
                          <a:pt x="20057" y="9099"/>
                          <a:pt x="18823" y="9099"/>
                          <a:pt x="18514" y="8596"/>
                        </a:cubicBezTo>
                        <a:cubicBezTo>
                          <a:pt x="17280" y="6922"/>
                          <a:pt x="16354" y="5080"/>
                          <a:pt x="15429" y="3406"/>
                        </a:cubicBezTo>
                        <a:cubicBezTo>
                          <a:pt x="15120" y="3071"/>
                          <a:pt x="14811" y="2903"/>
                          <a:pt x="14503" y="2736"/>
                        </a:cubicBezTo>
                        <a:cubicBezTo>
                          <a:pt x="16046" y="6085"/>
                          <a:pt x="17897" y="9434"/>
                          <a:pt x="19749" y="12782"/>
                        </a:cubicBezTo>
                        <a:cubicBezTo>
                          <a:pt x="18206" y="12782"/>
                          <a:pt x="16663" y="12782"/>
                          <a:pt x="15120" y="12782"/>
                        </a:cubicBezTo>
                        <a:cubicBezTo>
                          <a:pt x="14811" y="15127"/>
                          <a:pt x="15120" y="17638"/>
                          <a:pt x="15120" y="19982"/>
                        </a:cubicBezTo>
                        <a:cubicBezTo>
                          <a:pt x="15120" y="20485"/>
                          <a:pt x="14194" y="21155"/>
                          <a:pt x="13269" y="21155"/>
                        </a:cubicBezTo>
                        <a:cubicBezTo>
                          <a:pt x="12034" y="21155"/>
                          <a:pt x="11417" y="20485"/>
                          <a:pt x="11417" y="19982"/>
                        </a:cubicBezTo>
                        <a:cubicBezTo>
                          <a:pt x="11417" y="17638"/>
                          <a:pt x="11417" y="15127"/>
                          <a:pt x="11417" y="12782"/>
                        </a:cubicBezTo>
                        <a:cubicBezTo>
                          <a:pt x="11109" y="12782"/>
                          <a:pt x="10491" y="12782"/>
                          <a:pt x="10183" y="12782"/>
                        </a:cubicBezTo>
                        <a:cubicBezTo>
                          <a:pt x="10183" y="15294"/>
                          <a:pt x="10491" y="17806"/>
                          <a:pt x="10183" y="20317"/>
                        </a:cubicBezTo>
                        <a:cubicBezTo>
                          <a:pt x="10183" y="21322"/>
                          <a:pt x="7097" y="21322"/>
                          <a:pt x="6789" y="20317"/>
                        </a:cubicBezTo>
                        <a:cubicBezTo>
                          <a:pt x="6789" y="17806"/>
                          <a:pt x="6789" y="15294"/>
                          <a:pt x="6789" y="12782"/>
                        </a:cubicBezTo>
                        <a:cubicBezTo>
                          <a:pt x="5246" y="12782"/>
                          <a:pt x="3703" y="12782"/>
                          <a:pt x="2160" y="12782"/>
                        </a:cubicBezTo>
                        <a:cubicBezTo>
                          <a:pt x="3703" y="9434"/>
                          <a:pt x="5246" y="6252"/>
                          <a:pt x="6789" y="2903"/>
                        </a:cubicBezTo>
                        <a:cubicBezTo>
                          <a:pt x="6480" y="2903"/>
                          <a:pt x="6171" y="3071"/>
                          <a:pt x="5863" y="3071"/>
                        </a:cubicBezTo>
                        <a:cubicBezTo>
                          <a:pt x="4937" y="4913"/>
                          <a:pt x="4011" y="6755"/>
                          <a:pt x="3086" y="8596"/>
                        </a:cubicBezTo>
                        <a:cubicBezTo>
                          <a:pt x="2777" y="9266"/>
                          <a:pt x="0" y="9266"/>
                          <a:pt x="0" y="8429"/>
                        </a:cubicBezTo>
                        <a:cubicBezTo>
                          <a:pt x="309" y="7089"/>
                          <a:pt x="1234" y="5750"/>
                          <a:pt x="1851" y="4410"/>
                        </a:cubicBezTo>
                        <a:cubicBezTo>
                          <a:pt x="2777" y="3238"/>
                          <a:pt x="2777" y="1731"/>
                          <a:pt x="4629" y="727"/>
                        </a:cubicBezTo>
                        <a:close/>
                      </a:path>
                    </a:pathLst>
                  </a:custGeom>
                  <a:solidFill>
                    <a:srgbClr val="376092"/>
                  </a:solidFill>
                  <a:ln w="12700" cap="flat">
                    <a:noFill/>
                    <a:miter lim="400000"/>
                  </a:ln>
                  <a:effectLst/>
                </p:spPr>
                <p:txBody>
                  <a:bodyPr wrap="square" lIns="45719" tIns="45719" rIns="45719" bIns="45719" numCol="1" anchor="t">
                    <a:noAutofit/>
                  </a:bodyPr>
                  <a:lstStyle/>
                  <a:p>
                    <a:pPr>
                      <a:defRPr b="1"/>
                    </a:pPr>
                    <a:endParaRPr dirty="0"/>
                  </a:p>
                </p:txBody>
              </p:sp>
            </p:grpSp>
            <p:grpSp>
              <p:nvGrpSpPr>
                <p:cNvPr id="161" name="Group 87"/>
                <p:cNvGrpSpPr/>
                <p:nvPr/>
              </p:nvGrpSpPr>
              <p:grpSpPr>
                <a:xfrm>
                  <a:off x="748944" y="-1"/>
                  <a:ext cx="330602" cy="375299"/>
                  <a:chOff x="0" y="0"/>
                  <a:chExt cx="330601" cy="375297"/>
                </a:xfrm>
              </p:grpSpPr>
              <p:grpSp>
                <p:nvGrpSpPr>
                  <p:cNvPr id="157" name="Group 88"/>
                  <p:cNvGrpSpPr/>
                  <p:nvPr/>
                </p:nvGrpSpPr>
                <p:grpSpPr>
                  <a:xfrm>
                    <a:off x="170521" y="0"/>
                    <a:ext cx="160081" cy="375298"/>
                    <a:chOff x="0" y="0"/>
                    <a:chExt cx="160079" cy="375297"/>
                  </a:xfrm>
                </p:grpSpPr>
                <p:sp>
                  <p:nvSpPr>
                    <p:cNvPr id="155" name="Freeform 32"/>
                    <p:cNvSpPr/>
                    <p:nvPr/>
                  </p:nvSpPr>
                  <p:spPr>
                    <a:xfrm>
                      <a:off x="46492" y="0"/>
                      <a:ext cx="67234" cy="61541"/>
                    </a:xfrm>
                    <a:custGeom>
                      <a:avLst/>
                      <a:gdLst/>
                      <a:ahLst/>
                      <a:cxnLst>
                        <a:cxn ang="0">
                          <a:pos x="wd2" y="hd2"/>
                        </a:cxn>
                        <a:cxn ang="5400000">
                          <a:pos x="wd2" y="hd2"/>
                        </a:cxn>
                        <a:cxn ang="10800000">
                          <a:pos x="wd2" y="hd2"/>
                        </a:cxn>
                        <a:cxn ang="16200000">
                          <a:pos x="wd2" y="hd2"/>
                        </a:cxn>
                      </a:cxnLst>
                      <a:rect l="0" t="0" r="r" b="b"/>
                      <a:pathLst>
                        <a:path w="17388" h="17916" extrusionOk="0">
                          <a:moveTo>
                            <a:pt x="6651" y="351"/>
                          </a:moveTo>
                          <a:cubicBezTo>
                            <a:pt x="12726" y="-1739"/>
                            <a:pt x="19476" y="5926"/>
                            <a:pt x="16776" y="12196"/>
                          </a:cubicBezTo>
                          <a:cubicBezTo>
                            <a:pt x="14751" y="18467"/>
                            <a:pt x="5976" y="19861"/>
                            <a:pt x="1926" y="14984"/>
                          </a:cubicBezTo>
                          <a:cubicBezTo>
                            <a:pt x="-2124" y="10106"/>
                            <a:pt x="576" y="1745"/>
                            <a:pt x="6651" y="351"/>
                          </a:cubicBezTo>
                          <a:close/>
                        </a:path>
                      </a:pathLst>
                    </a:custGeom>
                    <a:solidFill>
                      <a:srgbClr val="FFC000"/>
                    </a:solidFill>
                    <a:ln w="12700" cap="flat">
                      <a:noFill/>
                      <a:miter lim="400000"/>
                    </a:ln>
                    <a:effectLst/>
                  </p:spPr>
                  <p:txBody>
                    <a:bodyPr wrap="square" lIns="45719" tIns="45719" rIns="45719" bIns="45719" numCol="1" anchor="t">
                      <a:noAutofit/>
                    </a:bodyPr>
                    <a:lstStyle/>
                    <a:p>
                      <a:pPr>
                        <a:defRPr b="1"/>
                      </a:pPr>
                      <a:endParaRPr dirty="0"/>
                    </a:p>
                  </p:txBody>
                </p:sp>
                <p:sp>
                  <p:nvSpPr>
                    <p:cNvPr id="156" name="Freeform 33"/>
                    <p:cNvSpPr/>
                    <p:nvPr/>
                  </p:nvSpPr>
                  <p:spPr>
                    <a:xfrm>
                      <a:off x="0" y="64185"/>
                      <a:ext cx="160080" cy="311113"/>
                    </a:xfrm>
                    <a:custGeom>
                      <a:avLst/>
                      <a:gdLst/>
                      <a:ahLst/>
                      <a:cxnLst>
                        <a:cxn ang="0">
                          <a:pos x="wd2" y="hd2"/>
                        </a:cxn>
                        <a:cxn ang="5400000">
                          <a:pos x="wd2" y="hd2"/>
                        </a:cxn>
                        <a:cxn ang="10800000">
                          <a:pos x="wd2" y="hd2"/>
                        </a:cxn>
                        <a:cxn ang="16200000">
                          <a:pos x="wd2" y="hd2"/>
                        </a:cxn>
                      </a:cxnLst>
                      <a:rect l="0" t="0" r="r" b="b"/>
                      <a:pathLst>
                        <a:path w="21600" h="21043" extrusionOk="0">
                          <a:moveTo>
                            <a:pt x="2833" y="491"/>
                          </a:moveTo>
                          <a:cubicBezTo>
                            <a:pt x="5666" y="-164"/>
                            <a:pt x="8852" y="163"/>
                            <a:pt x="12039" y="0"/>
                          </a:cubicBezTo>
                          <a:cubicBezTo>
                            <a:pt x="14518" y="163"/>
                            <a:pt x="17705" y="-164"/>
                            <a:pt x="19830" y="818"/>
                          </a:cubicBezTo>
                          <a:cubicBezTo>
                            <a:pt x="21600" y="1309"/>
                            <a:pt x="21600" y="2454"/>
                            <a:pt x="21600" y="3272"/>
                          </a:cubicBezTo>
                          <a:cubicBezTo>
                            <a:pt x="21600" y="5236"/>
                            <a:pt x="21600" y="7200"/>
                            <a:pt x="21600" y="9163"/>
                          </a:cubicBezTo>
                          <a:cubicBezTo>
                            <a:pt x="21600" y="9654"/>
                            <a:pt x="21246" y="10309"/>
                            <a:pt x="19830" y="10309"/>
                          </a:cubicBezTo>
                          <a:cubicBezTo>
                            <a:pt x="18413" y="10472"/>
                            <a:pt x="17705" y="9818"/>
                            <a:pt x="17705" y="9163"/>
                          </a:cubicBezTo>
                          <a:cubicBezTo>
                            <a:pt x="17705" y="7363"/>
                            <a:pt x="17705" y="5400"/>
                            <a:pt x="17705" y="3436"/>
                          </a:cubicBezTo>
                          <a:cubicBezTo>
                            <a:pt x="17351" y="3436"/>
                            <a:pt x="16643" y="3436"/>
                            <a:pt x="16289" y="3436"/>
                          </a:cubicBezTo>
                          <a:cubicBezTo>
                            <a:pt x="16289" y="9000"/>
                            <a:pt x="16289" y="14400"/>
                            <a:pt x="16289" y="19963"/>
                          </a:cubicBezTo>
                          <a:cubicBezTo>
                            <a:pt x="16643" y="21272"/>
                            <a:pt x="11685" y="21436"/>
                            <a:pt x="11331" y="20127"/>
                          </a:cubicBezTo>
                          <a:cubicBezTo>
                            <a:pt x="11331" y="16854"/>
                            <a:pt x="11331" y="13581"/>
                            <a:pt x="11331" y="10309"/>
                          </a:cubicBezTo>
                          <a:cubicBezTo>
                            <a:pt x="10977" y="10309"/>
                            <a:pt x="10623" y="10309"/>
                            <a:pt x="10269" y="10309"/>
                          </a:cubicBezTo>
                          <a:cubicBezTo>
                            <a:pt x="10269" y="13091"/>
                            <a:pt x="10269" y="16036"/>
                            <a:pt x="10269" y="18818"/>
                          </a:cubicBezTo>
                          <a:cubicBezTo>
                            <a:pt x="10269" y="19472"/>
                            <a:pt x="9915" y="20127"/>
                            <a:pt x="9561" y="20781"/>
                          </a:cubicBezTo>
                          <a:cubicBezTo>
                            <a:pt x="7790" y="21272"/>
                            <a:pt x="4957" y="21109"/>
                            <a:pt x="4957" y="19963"/>
                          </a:cubicBezTo>
                          <a:cubicBezTo>
                            <a:pt x="4957" y="14400"/>
                            <a:pt x="4957" y="9000"/>
                            <a:pt x="4957" y="3600"/>
                          </a:cubicBezTo>
                          <a:cubicBezTo>
                            <a:pt x="4603" y="3600"/>
                            <a:pt x="4249" y="3600"/>
                            <a:pt x="3895" y="3600"/>
                          </a:cubicBezTo>
                          <a:cubicBezTo>
                            <a:pt x="3895" y="5400"/>
                            <a:pt x="3895" y="7200"/>
                            <a:pt x="3895" y="9000"/>
                          </a:cubicBezTo>
                          <a:cubicBezTo>
                            <a:pt x="3895" y="9491"/>
                            <a:pt x="3187" y="10472"/>
                            <a:pt x="1416" y="10309"/>
                          </a:cubicBezTo>
                          <a:cubicBezTo>
                            <a:pt x="708" y="10309"/>
                            <a:pt x="0" y="9818"/>
                            <a:pt x="0" y="9491"/>
                          </a:cubicBezTo>
                          <a:cubicBezTo>
                            <a:pt x="0" y="7200"/>
                            <a:pt x="0" y="4909"/>
                            <a:pt x="0" y="2618"/>
                          </a:cubicBezTo>
                          <a:cubicBezTo>
                            <a:pt x="0" y="1636"/>
                            <a:pt x="708" y="818"/>
                            <a:pt x="2833" y="491"/>
                          </a:cubicBezTo>
                          <a:close/>
                        </a:path>
                      </a:pathLst>
                    </a:custGeom>
                    <a:solidFill>
                      <a:srgbClr val="FFC000"/>
                    </a:solidFill>
                    <a:ln w="12700" cap="flat">
                      <a:noFill/>
                      <a:miter lim="400000"/>
                    </a:ln>
                    <a:effectLst/>
                  </p:spPr>
                  <p:txBody>
                    <a:bodyPr wrap="square" lIns="45719" tIns="45719" rIns="45719" bIns="45719" numCol="1" anchor="t">
                      <a:noAutofit/>
                    </a:bodyPr>
                    <a:lstStyle/>
                    <a:p>
                      <a:pPr>
                        <a:defRPr b="1"/>
                      </a:pPr>
                      <a:endParaRPr dirty="0"/>
                    </a:p>
                  </p:txBody>
                </p:sp>
              </p:grpSp>
              <p:grpSp>
                <p:nvGrpSpPr>
                  <p:cNvPr id="160" name="Group 89"/>
                  <p:cNvGrpSpPr/>
                  <p:nvPr/>
                </p:nvGrpSpPr>
                <p:grpSpPr>
                  <a:xfrm>
                    <a:off x="-1" y="0"/>
                    <a:ext cx="156603" cy="375298"/>
                    <a:chOff x="0" y="0"/>
                    <a:chExt cx="156601" cy="375297"/>
                  </a:xfrm>
                </p:grpSpPr>
                <p:sp>
                  <p:nvSpPr>
                    <p:cNvPr id="158" name="Freeform 34"/>
                    <p:cNvSpPr/>
                    <p:nvPr/>
                  </p:nvSpPr>
                  <p:spPr>
                    <a:xfrm>
                      <a:off x="46494" y="0"/>
                      <a:ext cx="67234" cy="61541"/>
                    </a:xfrm>
                    <a:custGeom>
                      <a:avLst/>
                      <a:gdLst/>
                      <a:ahLst/>
                      <a:cxnLst>
                        <a:cxn ang="0">
                          <a:pos x="wd2" y="hd2"/>
                        </a:cxn>
                        <a:cxn ang="5400000">
                          <a:pos x="wd2" y="hd2"/>
                        </a:cxn>
                        <a:cxn ang="10800000">
                          <a:pos x="wd2" y="hd2"/>
                        </a:cxn>
                        <a:cxn ang="16200000">
                          <a:pos x="wd2" y="hd2"/>
                        </a:cxn>
                      </a:cxnLst>
                      <a:rect l="0" t="0" r="r" b="b"/>
                      <a:pathLst>
                        <a:path w="17388" h="17916" extrusionOk="0">
                          <a:moveTo>
                            <a:pt x="6651" y="351"/>
                          </a:moveTo>
                          <a:cubicBezTo>
                            <a:pt x="12726" y="-1739"/>
                            <a:pt x="19476" y="5926"/>
                            <a:pt x="16776" y="12196"/>
                          </a:cubicBezTo>
                          <a:cubicBezTo>
                            <a:pt x="14751" y="18467"/>
                            <a:pt x="5976" y="19861"/>
                            <a:pt x="1926" y="14984"/>
                          </a:cubicBezTo>
                          <a:cubicBezTo>
                            <a:pt x="-2124" y="10106"/>
                            <a:pt x="576" y="1745"/>
                            <a:pt x="6651" y="351"/>
                          </a:cubicBezTo>
                          <a:close/>
                        </a:path>
                      </a:pathLst>
                    </a:custGeom>
                    <a:solidFill>
                      <a:srgbClr val="FFC000"/>
                    </a:solidFill>
                    <a:ln w="12700" cap="flat">
                      <a:noFill/>
                      <a:miter lim="400000"/>
                    </a:ln>
                    <a:effectLst/>
                  </p:spPr>
                  <p:txBody>
                    <a:bodyPr wrap="square" lIns="45719" tIns="45719" rIns="45719" bIns="45719" numCol="1" anchor="t">
                      <a:noAutofit/>
                    </a:bodyPr>
                    <a:lstStyle/>
                    <a:p>
                      <a:pPr>
                        <a:defRPr b="1"/>
                      </a:pPr>
                      <a:endParaRPr dirty="0"/>
                    </a:p>
                  </p:txBody>
                </p:sp>
                <p:sp>
                  <p:nvSpPr>
                    <p:cNvPr id="159" name="Freeform 35"/>
                    <p:cNvSpPr/>
                    <p:nvPr/>
                  </p:nvSpPr>
                  <p:spPr>
                    <a:xfrm>
                      <a:off x="0" y="64185"/>
                      <a:ext cx="156602" cy="311113"/>
                    </a:xfrm>
                    <a:custGeom>
                      <a:avLst/>
                      <a:gdLst/>
                      <a:ahLst/>
                      <a:cxnLst>
                        <a:cxn ang="0">
                          <a:pos x="wd2" y="hd2"/>
                        </a:cxn>
                        <a:cxn ang="5400000">
                          <a:pos x="wd2" y="hd2"/>
                        </a:cxn>
                        <a:cxn ang="10800000">
                          <a:pos x="wd2" y="hd2"/>
                        </a:cxn>
                        <a:cxn ang="16200000">
                          <a:pos x="wd2" y="hd2"/>
                        </a:cxn>
                      </a:cxnLst>
                      <a:rect l="0" t="0" r="r" b="b"/>
                      <a:pathLst>
                        <a:path w="21600" h="21043" extrusionOk="0">
                          <a:moveTo>
                            <a:pt x="2833" y="491"/>
                          </a:moveTo>
                          <a:cubicBezTo>
                            <a:pt x="5666" y="-164"/>
                            <a:pt x="8852" y="163"/>
                            <a:pt x="12039" y="0"/>
                          </a:cubicBezTo>
                          <a:cubicBezTo>
                            <a:pt x="14518" y="163"/>
                            <a:pt x="17705" y="-164"/>
                            <a:pt x="19830" y="818"/>
                          </a:cubicBezTo>
                          <a:cubicBezTo>
                            <a:pt x="21600" y="1309"/>
                            <a:pt x="21600" y="2454"/>
                            <a:pt x="21600" y="3272"/>
                          </a:cubicBezTo>
                          <a:cubicBezTo>
                            <a:pt x="21600" y="5236"/>
                            <a:pt x="21600" y="7200"/>
                            <a:pt x="21600" y="9163"/>
                          </a:cubicBezTo>
                          <a:cubicBezTo>
                            <a:pt x="21600" y="9654"/>
                            <a:pt x="21246" y="10309"/>
                            <a:pt x="20184" y="10309"/>
                          </a:cubicBezTo>
                          <a:cubicBezTo>
                            <a:pt x="18767" y="10472"/>
                            <a:pt x="17705" y="9818"/>
                            <a:pt x="17705" y="9163"/>
                          </a:cubicBezTo>
                          <a:cubicBezTo>
                            <a:pt x="17705" y="7363"/>
                            <a:pt x="17705" y="5400"/>
                            <a:pt x="17705" y="3436"/>
                          </a:cubicBezTo>
                          <a:cubicBezTo>
                            <a:pt x="17351" y="3436"/>
                            <a:pt x="16643" y="3436"/>
                            <a:pt x="16289" y="3436"/>
                          </a:cubicBezTo>
                          <a:cubicBezTo>
                            <a:pt x="16289" y="9000"/>
                            <a:pt x="16289" y="14400"/>
                            <a:pt x="16289" y="19963"/>
                          </a:cubicBezTo>
                          <a:cubicBezTo>
                            <a:pt x="16643" y="21272"/>
                            <a:pt x="11685" y="21436"/>
                            <a:pt x="11331" y="20127"/>
                          </a:cubicBezTo>
                          <a:cubicBezTo>
                            <a:pt x="11331" y="16854"/>
                            <a:pt x="11331" y="13581"/>
                            <a:pt x="11331" y="10309"/>
                          </a:cubicBezTo>
                          <a:cubicBezTo>
                            <a:pt x="10977" y="10309"/>
                            <a:pt x="10623" y="10309"/>
                            <a:pt x="10269" y="10309"/>
                          </a:cubicBezTo>
                          <a:cubicBezTo>
                            <a:pt x="10269" y="13091"/>
                            <a:pt x="10269" y="16036"/>
                            <a:pt x="10269" y="18818"/>
                          </a:cubicBezTo>
                          <a:cubicBezTo>
                            <a:pt x="10269" y="19472"/>
                            <a:pt x="10269" y="20127"/>
                            <a:pt x="9561" y="20781"/>
                          </a:cubicBezTo>
                          <a:cubicBezTo>
                            <a:pt x="8144" y="21272"/>
                            <a:pt x="4957" y="21109"/>
                            <a:pt x="4957" y="19963"/>
                          </a:cubicBezTo>
                          <a:cubicBezTo>
                            <a:pt x="4957" y="14400"/>
                            <a:pt x="4957" y="9000"/>
                            <a:pt x="4957" y="3600"/>
                          </a:cubicBezTo>
                          <a:cubicBezTo>
                            <a:pt x="4603" y="3600"/>
                            <a:pt x="4249" y="3600"/>
                            <a:pt x="3895" y="3600"/>
                          </a:cubicBezTo>
                          <a:cubicBezTo>
                            <a:pt x="3895" y="5400"/>
                            <a:pt x="3895" y="7200"/>
                            <a:pt x="3895" y="9000"/>
                          </a:cubicBezTo>
                          <a:cubicBezTo>
                            <a:pt x="3895" y="9491"/>
                            <a:pt x="3187" y="10472"/>
                            <a:pt x="1416" y="10309"/>
                          </a:cubicBezTo>
                          <a:cubicBezTo>
                            <a:pt x="708" y="10309"/>
                            <a:pt x="0" y="9818"/>
                            <a:pt x="0" y="9491"/>
                          </a:cubicBezTo>
                          <a:cubicBezTo>
                            <a:pt x="0" y="7200"/>
                            <a:pt x="0" y="4909"/>
                            <a:pt x="0" y="2618"/>
                          </a:cubicBezTo>
                          <a:cubicBezTo>
                            <a:pt x="0" y="1636"/>
                            <a:pt x="1062" y="818"/>
                            <a:pt x="2833" y="491"/>
                          </a:cubicBezTo>
                          <a:close/>
                        </a:path>
                      </a:pathLst>
                    </a:custGeom>
                    <a:solidFill>
                      <a:srgbClr val="FFC000"/>
                    </a:solidFill>
                    <a:ln w="12700" cap="flat">
                      <a:noFill/>
                      <a:miter lim="400000"/>
                    </a:ln>
                    <a:effectLst/>
                  </p:spPr>
                  <p:txBody>
                    <a:bodyPr wrap="square" lIns="45719" tIns="45719" rIns="45719" bIns="45719" numCol="1" anchor="t">
                      <a:noAutofit/>
                    </a:bodyPr>
                    <a:lstStyle/>
                    <a:p>
                      <a:pPr>
                        <a:defRPr b="1"/>
                      </a:pPr>
                      <a:endParaRPr dirty="0"/>
                    </a:p>
                  </p:txBody>
                </p:sp>
              </p:grpSp>
            </p:grpSp>
          </p:grpSp>
          <p:grpSp>
            <p:nvGrpSpPr>
              <p:cNvPr id="168" name="Group 81"/>
              <p:cNvGrpSpPr/>
              <p:nvPr/>
            </p:nvGrpSpPr>
            <p:grpSpPr>
              <a:xfrm>
                <a:off x="49463" y="449717"/>
                <a:ext cx="1030085" cy="383797"/>
                <a:chOff x="-1" y="0"/>
                <a:chExt cx="1030083" cy="383796"/>
              </a:xfrm>
            </p:grpSpPr>
            <p:grpSp>
              <p:nvGrpSpPr>
                <p:cNvPr id="165" name="Rectangle 126"/>
                <p:cNvGrpSpPr/>
                <p:nvPr/>
              </p:nvGrpSpPr>
              <p:grpSpPr>
                <a:xfrm>
                  <a:off x="0" y="78409"/>
                  <a:ext cx="1030082" cy="276996"/>
                  <a:chOff x="0" y="0"/>
                  <a:chExt cx="1030081" cy="276995"/>
                </a:xfrm>
              </p:grpSpPr>
              <p:sp>
                <p:nvSpPr>
                  <p:cNvPr id="163" name="Rectangle"/>
                  <p:cNvSpPr/>
                  <p:nvPr/>
                </p:nvSpPr>
                <p:spPr>
                  <a:xfrm>
                    <a:off x="0" y="0"/>
                    <a:ext cx="1030081" cy="224332"/>
                  </a:xfrm>
                  <a:prstGeom prst="rect">
                    <a:avLst/>
                  </a:prstGeom>
                  <a:solidFill>
                    <a:srgbClr val="8A8A8A"/>
                  </a:solidFill>
                  <a:ln w="12700" cap="flat">
                    <a:noFill/>
                    <a:miter lim="400000"/>
                  </a:ln>
                  <a:effectLst/>
                </p:spPr>
                <p:txBody>
                  <a:bodyPr wrap="square" lIns="45719" tIns="45719" rIns="45719" bIns="45719" numCol="1" anchor="t">
                    <a:noAutofit/>
                  </a:bodyPr>
                  <a:lstStyle/>
                  <a:p>
                    <a:pPr algn="ctr">
                      <a:defRPr sz="1200" b="1">
                        <a:solidFill>
                          <a:srgbClr val="FFFFFF"/>
                        </a:solidFill>
                      </a:defRPr>
                    </a:pPr>
                    <a:endParaRPr dirty="0"/>
                  </a:p>
                </p:txBody>
              </p:sp>
              <p:sp>
                <p:nvSpPr>
                  <p:cNvPr id="164" name="167,900"/>
                  <p:cNvSpPr txBox="1"/>
                  <p:nvPr/>
                </p:nvSpPr>
                <p:spPr>
                  <a:xfrm>
                    <a:off x="0" y="0"/>
                    <a:ext cx="1030081" cy="276995"/>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lvl1pPr algn="ctr">
                      <a:defRPr sz="1200" b="1">
                        <a:solidFill>
                          <a:srgbClr val="FFFFFF"/>
                        </a:solidFill>
                      </a:defRPr>
                    </a:lvl1pPr>
                  </a:lstStyle>
                  <a:p>
                    <a:r>
                      <a:rPr dirty="0"/>
                      <a:t>1</a:t>
                    </a:r>
                    <a:r>
                      <a:rPr lang="en-US" dirty="0"/>
                      <a:t>65,5</a:t>
                    </a:r>
                    <a:r>
                      <a:rPr dirty="0"/>
                      <a:t>00</a:t>
                    </a:r>
                  </a:p>
                </p:txBody>
              </p:sp>
            </p:grpSp>
            <p:sp>
              <p:nvSpPr>
                <p:cNvPr id="166" name="Rectangle 127"/>
                <p:cNvSpPr/>
                <p:nvPr/>
              </p:nvSpPr>
              <p:spPr>
                <a:xfrm>
                  <a:off x="-1" y="298970"/>
                  <a:ext cx="1030082" cy="84826"/>
                </a:xfrm>
                <a:prstGeom prst="rect">
                  <a:avLst/>
                </a:prstGeom>
                <a:solidFill>
                  <a:srgbClr val="8A8A8A"/>
                </a:solidFill>
                <a:ln w="12700" cap="flat">
                  <a:noFill/>
                  <a:miter lim="400000"/>
                </a:ln>
                <a:effectLst/>
              </p:spPr>
              <p:txBody>
                <a:bodyPr wrap="square" lIns="45719" tIns="45719" rIns="45719" bIns="45719" numCol="1" anchor="t">
                  <a:noAutofit/>
                </a:bodyPr>
                <a:lstStyle/>
                <a:p>
                  <a:pPr>
                    <a:defRPr sz="1400" b="1"/>
                  </a:pPr>
                  <a:endParaRPr dirty="0"/>
                </a:p>
              </p:txBody>
            </p:sp>
            <p:sp>
              <p:nvSpPr>
                <p:cNvPr id="167" name="Freeform 128"/>
                <p:cNvSpPr/>
                <p:nvPr/>
              </p:nvSpPr>
              <p:spPr>
                <a:xfrm>
                  <a:off x="386281" y="0"/>
                  <a:ext cx="257521" cy="7841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lnTo>
                        <a:pt x="0" y="21600"/>
                      </a:lnTo>
                      <a:close/>
                    </a:path>
                  </a:pathLst>
                </a:custGeom>
                <a:solidFill>
                  <a:srgbClr val="8A8A8A"/>
                </a:solidFill>
                <a:ln w="12700" cap="flat">
                  <a:noFill/>
                  <a:miter lim="400000"/>
                </a:ln>
                <a:effectLst/>
              </p:spPr>
              <p:txBody>
                <a:bodyPr wrap="square" lIns="45719" tIns="45719" rIns="45719" bIns="45719" numCol="1" anchor="t">
                  <a:noAutofit/>
                </a:bodyPr>
                <a:lstStyle/>
                <a:p>
                  <a:pPr>
                    <a:defRPr sz="1400" b="1"/>
                  </a:pPr>
                  <a:endParaRPr dirty="0"/>
                </a:p>
              </p:txBody>
            </p:sp>
          </p:grpSp>
        </p:grpSp>
      </p:grpSp>
      <p:sp>
        <p:nvSpPr>
          <p:cNvPr id="171" name="Rectangle 24"/>
          <p:cNvSpPr txBox="1"/>
          <p:nvPr/>
        </p:nvSpPr>
        <p:spPr>
          <a:xfrm>
            <a:off x="1162361" y="7259947"/>
            <a:ext cx="5452688" cy="380426"/>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ctr">
              <a:lnSpc>
                <a:spcPts val="2400"/>
              </a:lnSpc>
              <a:tabLst>
                <a:tab pos="25400" algn="l"/>
                <a:tab pos="38100" algn="l"/>
                <a:tab pos="88900" algn="l"/>
                <a:tab pos="1587500" algn="l"/>
              </a:tabLst>
              <a:defRPr sz="1600" b="1">
                <a:solidFill>
                  <a:srgbClr val="2A3E92"/>
                </a:solidFill>
              </a:defRPr>
            </a:lvl1pPr>
          </a:lstStyle>
          <a:p>
            <a:r>
              <a:rPr dirty="0">
                <a:solidFill>
                  <a:schemeClr val="accent5">
                    <a:lumMod val="50000"/>
                  </a:schemeClr>
                </a:solidFill>
              </a:rPr>
              <a:t>VERDUGO REGION LABOR FORCE (RESIDENTS)</a:t>
            </a:r>
          </a:p>
        </p:txBody>
      </p:sp>
      <p:sp>
        <p:nvSpPr>
          <p:cNvPr id="172" name="Rectangle 125"/>
          <p:cNvSpPr txBox="1"/>
          <p:nvPr/>
        </p:nvSpPr>
        <p:spPr>
          <a:xfrm>
            <a:off x="369930" y="8763000"/>
            <a:ext cx="7115662" cy="64633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just">
              <a:tabLst>
                <a:tab pos="25400" algn="l"/>
                <a:tab pos="38100" algn="l"/>
                <a:tab pos="88900" algn="l"/>
                <a:tab pos="1587500" algn="l"/>
              </a:tabLst>
              <a:defRPr sz="1200"/>
            </a:lvl1pPr>
          </a:lstStyle>
          <a:p>
            <a:r>
              <a:rPr dirty="0"/>
              <a:t>Labor force numbers are based on EDD estimates of the number of residents who earned at least $1 during the reporting period. These residents may be working outside of the Verdugo Consortium. The total Verdugo labor force as of</a:t>
            </a:r>
            <a:r>
              <a:rPr lang="en-US" dirty="0"/>
              <a:t> December 2023 </a:t>
            </a:r>
            <a:r>
              <a:rPr dirty="0"/>
              <a:t>is 1</a:t>
            </a:r>
            <a:r>
              <a:rPr lang="en-US" dirty="0"/>
              <a:t>65,500</a:t>
            </a:r>
            <a:r>
              <a:rPr dirty="0"/>
              <a:t>.</a:t>
            </a:r>
          </a:p>
        </p:txBody>
      </p:sp>
      <p:sp>
        <p:nvSpPr>
          <p:cNvPr id="173" name="Rectangle 3"/>
          <p:cNvSpPr txBox="1"/>
          <p:nvPr/>
        </p:nvSpPr>
        <p:spPr>
          <a:xfrm>
            <a:off x="286808" y="424226"/>
            <a:ext cx="4913533" cy="293155"/>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lnSpc>
                <a:spcPts val="1600"/>
              </a:lnSpc>
              <a:tabLst>
                <a:tab pos="736600" algn="l"/>
              </a:tabLst>
              <a:defRPr sz="1400" b="1">
                <a:solidFill>
                  <a:srgbClr val="FFFFFF"/>
                </a:solidFill>
                <a:latin typeface="Century Gothic"/>
                <a:ea typeface="Century Gothic"/>
                <a:cs typeface="Century Gothic"/>
                <a:sym typeface="Century Gothic"/>
              </a:defRPr>
            </a:pPr>
            <a:r>
              <a:rPr dirty="0"/>
              <a:t>Verdugo</a:t>
            </a:r>
            <a:r>
              <a:rPr b="0" dirty="0">
                <a:solidFill>
                  <a:srgbClr val="000000"/>
                </a:solidFill>
              </a:rPr>
              <a:t> </a:t>
            </a:r>
            <a:r>
              <a:rPr dirty="0"/>
              <a:t>Workforce</a:t>
            </a:r>
            <a:r>
              <a:rPr b="0" dirty="0">
                <a:solidFill>
                  <a:srgbClr val="000000"/>
                </a:solidFill>
              </a:rPr>
              <a:t> </a:t>
            </a:r>
            <a:r>
              <a:rPr dirty="0"/>
              <a:t>Development</a:t>
            </a:r>
            <a:r>
              <a:rPr b="0" dirty="0">
                <a:solidFill>
                  <a:srgbClr val="000000"/>
                </a:solidFill>
              </a:rPr>
              <a:t> </a:t>
            </a:r>
            <a:r>
              <a:rPr dirty="0"/>
              <a:t>Board</a:t>
            </a:r>
          </a:p>
        </p:txBody>
      </p:sp>
      <p:sp>
        <p:nvSpPr>
          <p:cNvPr id="174" name="TextBox 1"/>
          <p:cNvSpPr txBox="1"/>
          <p:nvPr/>
        </p:nvSpPr>
        <p:spPr>
          <a:xfrm>
            <a:off x="134468" y="4477294"/>
            <a:ext cx="7420713" cy="534377"/>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lvl1pPr algn="ctr">
              <a:lnSpc>
                <a:spcPts val="2200"/>
              </a:lnSpc>
              <a:defRPr sz="1600" b="1">
                <a:solidFill>
                  <a:srgbClr val="2A3E92"/>
                </a:solidFill>
              </a:defRPr>
            </a:lvl1pPr>
          </a:lstStyle>
          <a:p>
            <a:r>
              <a:rPr dirty="0">
                <a:solidFill>
                  <a:schemeClr val="accent5">
                    <a:lumMod val="50000"/>
                  </a:schemeClr>
                </a:solidFill>
              </a:rPr>
              <a:t>UNEMPLOYMENT RATES COMPARISON</a:t>
            </a:r>
            <a:endParaRPr lang="en-US" dirty="0">
              <a:solidFill>
                <a:schemeClr val="accent5">
                  <a:lumMod val="50000"/>
                </a:schemeClr>
              </a:solidFill>
            </a:endParaRPr>
          </a:p>
          <a:p>
            <a:r>
              <a:rPr lang="en-US" sz="1200" b="1" dirty="0">
                <a:solidFill>
                  <a:schemeClr val="tx1"/>
                </a:solidFill>
              </a:rPr>
              <a:t>The unemployment rate </a:t>
            </a:r>
            <a:r>
              <a:rPr lang="en-US" sz="1200" dirty="0">
                <a:solidFill>
                  <a:schemeClr val="tx1"/>
                </a:solidFill>
              </a:rPr>
              <a:t>de</a:t>
            </a:r>
            <a:r>
              <a:rPr lang="en-US" sz="1200" b="1" dirty="0">
                <a:solidFill>
                  <a:schemeClr val="tx1"/>
                </a:solidFill>
              </a:rPr>
              <a:t>creased in the Verdugo Region and LA County. </a:t>
            </a:r>
            <a:endParaRPr lang="en-US" sz="1000" dirty="0">
              <a:solidFill>
                <a:schemeClr val="tx1"/>
              </a:solidFill>
            </a:endParaRPr>
          </a:p>
        </p:txBody>
      </p:sp>
      <p:pic>
        <p:nvPicPr>
          <p:cNvPr id="1028" name="Picture 4" descr="https://home/Home/ShowImage?id=772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43110" y="7715987"/>
            <a:ext cx="558943" cy="55894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Chart 1">
            <a:extLst>
              <a:ext uri="{FF2B5EF4-FFF2-40B4-BE49-F238E27FC236}">
                <a16:creationId xmlns:a16="http://schemas.microsoft.com/office/drawing/2014/main" id="{F6B9EB00-7B8B-4F23-B842-309D3807B6A1}"/>
              </a:ext>
            </a:extLst>
          </p:cNvPr>
          <p:cNvGraphicFramePr>
            <a:graphicFrameLocks/>
          </p:cNvGraphicFramePr>
          <p:nvPr>
            <p:extLst>
              <p:ext uri="{D42A27DB-BD31-4B8C-83A1-F6EECF244321}">
                <p14:modId xmlns:p14="http://schemas.microsoft.com/office/powerpoint/2010/main" val="592495155"/>
              </p:ext>
            </p:extLst>
          </p:nvPr>
        </p:nvGraphicFramePr>
        <p:xfrm>
          <a:off x="231506" y="1941426"/>
          <a:ext cx="4876836" cy="244713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4" name="Chart 3">
            <a:extLst>
              <a:ext uri="{FF2B5EF4-FFF2-40B4-BE49-F238E27FC236}">
                <a16:creationId xmlns:a16="http://schemas.microsoft.com/office/drawing/2014/main" id="{1239D0F0-4424-4B1D-A62F-4F10BBB20A20}"/>
              </a:ext>
            </a:extLst>
          </p:cNvPr>
          <p:cNvGraphicFramePr>
            <a:graphicFrameLocks/>
          </p:cNvGraphicFramePr>
          <p:nvPr>
            <p:extLst>
              <p:ext uri="{D42A27DB-BD31-4B8C-83A1-F6EECF244321}">
                <p14:modId xmlns:p14="http://schemas.microsoft.com/office/powerpoint/2010/main" val="2935053056"/>
              </p:ext>
            </p:extLst>
          </p:nvPr>
        </p:nvGraphicFramePr>
        <p:xfrm>
          <a:off x="134468" y="5082695"/>
          <a:ext cx="7258134" cy="2156386"/>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Freeform 3"/>
          <p:cNvSpPr/>
          <p:nvPr/>
        </p:nvSpPr>
        <p:spPr>
          <a:xfrm>
            <a:off x="215899" y="7223721"/>
            <a:ext cx="3041461" cy="2015529"/>
          </a:xfrm>
          <a:prstGeom prst="rect">
            <a:avLst/>
          </a:prstGeom>
          <a:solidFill>
            <a:srgbClr val="FFFFFF"/>
          </a:solidFill>
          <a:ln w="12700">
            <a:solidFill>
              <a:srgbClr val="000000">
                <a:alpha val="0"/>
              </a:srgbClr>
            </a:solidFill>
          </a:ln>
        </p:spPr>
        <p:txBody>
          <a:bodyPr lIns="45719" rIns="45719" anchor="ctr"/>
          <a:lstStyle/>
          <a:p>
            <a:pPr algn="ctr">
              <a:defRPr>
                <a:solidFill>
                  <a:srgbClr val="FFFFFF"/>
                </a:solidFill>
              </a:defRPr>
            </a:pPr>
            <a:endParaRPr dirty="0"/>
          </a:p>
        </p:txBody>
      </p:sp>
      <p:sp>
        <p:nvSpPr>
          <p:cNvPr id="181" name="Freeform 3"/>
          <p:cNvSpPr/>
          <p:nvPr/>
        </p:nvSpPr>
        <p:spPr>
          <a:xfrm>
            <a:off x="0" y="0"/>
            <a:ext cx="7772400" cy="304800"/>
          </a:xfrm>
          <a:prstGeom prst="rect">
            <a:avLst/>
          </a:prstGeom>
          <a:solidFill>
            <a:schemeClr val="accent6">
              <a:lumMod val="60000"/>
              <a:lumOff val="40000"/>
            </a:schemeClr>
          </a:solidFill>
          <a:ln w="12700">
            <a:solidFill>
              <a:srgbClr val="000000">
                <a:alpha val="0"/>
              </a:srgbClr>
            </a:solidFill>
          </a:ln>
        </p:spPr>
        <p:txBody>
          <a:bodyPr lIns="45719" rIns="45719" anchor="ctr"/>
          <a:lstStyle/>
          <a:p>
            <a:pPr algn="ctr"/>
            <a:endParaRPr dirty="0">
              <a:solidFill>
                <a:srgbClr val="FFFFFF"/>
              </a:solidFill>
            </a:endParaRPr>
          </a:p>
        </p:txBody>
      </p:sp>
      <p:sp>
        <p:nvSpPr>
          <p:cNvPr id="182" name="Freeform 3"/>
          <p:cNvSpPr/>
          <p:nvPr/>
        </p:nvSpPr>
        <p:spPr>
          <a:xfrm>
            <a:off x="-1" y="415290"/>
            <a:ext cx="6367300" cy="63705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7255" y="0"/>
                </a:lnTo>
                <a:lnTo>
                  <a:pt x="21600" y="21600"/>
                </a:lnTo>
                <a:lnTo>
                  <a:pt x="0" y="21600"/>
                </a:lnTo>
                <a:lnTo>
                  <a:pt x="0" y="0"/>
                </a:lnTo>
              </a:path>
            </a:pathLst>
          </a:custGeom>
          <a:solidFill>
            <a:schemeClr val="accent5">
              <a:lumMod val="75000"/>
            </a:schemeClr>
          </a:solidFill>
          <a:ln w="12700">
            <a:solidFill>
              <a:srgbClr val="000000">
                <a:alpha val="0"/>
              </a:srgbClr>
            </a:solidFill>
          </a:ln>
        </p:spPr>
        <p:txBody>
          <a:bodyPr lIns="45719" rIns="45719" anchor="ctr"/>
          <a:lstStyle/>
          <a:p>
            <a:pPr algn="ctr">
              <a:defRPr>
                <a:solidFill>
                  <a:srgbClr val="FFFFFF"/>
                </a:solidFill>
              </a:defRPr>
            </a:pPr>
            <a:endParaRPr dirty="0"/>
          </a:p>
        </p:txBody>
      </p:sp>
      <p:sp>
        <p:nvSpPr>
          <p:cNvPr id="183" name="Freeform 3"/>
          <p:cNvSpPr/>
          <p:nvPr/>
        </p:nvSpPr>
        <p:spPr>
          <a:xfrm>
            <a:off x="5257800" y="410381"/>
            <a:ext cx="2514601" cy="64075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1003" y="21600"/>
                </a:lnTo>
                <a:lnTo>
                  <a:pt x="0" y="0"/>
                </a:lnTo>
                <a:lnTo>
                  <a:pt x="21600" y="0"/>
                </a:lnTo>
                <a:lnTo>
                  <a:pt x="21600" y="21600"/>
                </a:lnTo>
              </a:path>
            </a:pathLst>
          </a:custGeom>
          <a:solidFill>
            <a:schemeClr val="accent5">
              <a:lumMod val="20000"/>
              <a:lumOff val="80000"/>
            </a:schemeClr>
          </a:solidFill>
          <a:ln w="12700">
            <a:solidFill>
              <a:srgbClr val="000000">
                <a:alpha val="0"/>
              </a:srgbClr>
            </a:solidFill>
          </a:ln>
        </p:spPr>
        <p:txBody>
          <a:bodyPr lIns="45719" rIns="45719" anchor="ctr"/>
          <a:lstStyle/>
          <a:p>
            <a:pPr algn="ctr">
              <a:defRPr>
                <a:solidFill>
                  <a:srgbClr val="FFFFFF"/>
                </a:solidFill>
              </a:defRPr>
            </a:pPr>
            <a:endParaRPr dirty="0"/>
          </a:p>
        </p:txBody>
      </p:sp>
      <p:sp>
        <p:nvSpPr>
          <p:cNvPr id="184" name="Freeform 3"/>
          <p:cNvSpPr/>
          <p:nvPr/>
        </p:nvSpPr>
        <p:spPr>
          <a:xfrm>
            <a:off x="0" y="9448800"/>
            <a:ext cx="7772400" cy="609600"/>
          </a:xfrm>
          <a:prstGeom prst="rect">
            <a:avLst/>
          </a:prstGeom>
          <a:solidFill>
            <a:schemeClr val="accent5">
              <a:lumMod val="75000"/>
            </a:schemeClr>
          </a:solidFill>
          <a:ln w="12700">
            <a:solidFill>
              <a:srgbClr val="000000">
                <a:alpha val="0"/>
              </a:srgbClr>
            </a:solidFill>
          </a:ln>
        </p:spPr>
        <p:txBody>
          <a:bodyPr lIns="45719" rIns="45719" anchor="ctr"/>
          <a:lstStyle/>
          <a:p>
            <a:pPr algn="ctr"/>
            <a:endParaRPr dirty="0">
              <a:solidFill>
                <a:srgbClr val="FFFFFF"/>
              </a:solidFill>
            </a:endParaRPr>
          </a:p>
        </p:txBody>
      </p:sp>
      <p:sp>
        <p:nvSpPr>
          <p:cNvPr id="185" name="Freeform 3"/>
          <p:cNvSpPr/>
          <p:nvPr/>
        </p:nvSpPr>
        <p:spPr>
          <a:xfrm>
            <a:off x="0" y="9421341"/>
            <a:ext cx="1778001" cy="63705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6038" y="0"/>
                </a:lnTo>
                <a:lnTo>
                  <a:pt x="21600" y="21600"/>
                </a:lnTo>
                <a:lnTo>
                  <a:pt x="0" y="21600"/>
                </a:lnTo>
                <a:lnTo>
                  <a:pt x="0" y="0"/>
                </a:lnTo>
              </a:path>
            </a:pathLst>
          </a:custGeom>
          <a:solidFill>
            <a:srgbClr val="FFFFFF"/>
          </a:solidFill>
          <a:ln w="12700">
            <a:solidFill>
              <a:srgbClr val="000000">
                <a:alpha val="0"/>
              </a:srgbClr>
            </a:solidFill>
          </a:ln>
        </p:spPr>
        <p:txBody>
          <a:bodyPr lIns="45719" rIns="45719" anchor="ctr"/>
          <a:lstStyle/>
          <a:p>
            <a:pPr algn="ctr">
              <a:defRPr>
                <a:solidFill>
                  <a:srgbClr val="FFFFFF"/>
                </a:solidFill>
              </a:defRPr>
            </a:pPr>
            <a:endParaRPr dirty="0"/>
          </a:p>
        </p:txBody>
      </p:sp>
      <p:sp>
        <p:nvSpPr>
          <p:cNvPr id="186" name="Freeform 3"/>
          <p:cNvSpPr/>
          <p:nvPr/>
        </p:nvSpPr>
        <p:spPr>
          <a:xfrm>
            <a:off x="0" y="9442501"/>
            <a:ext cx="1625601" cy="615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052" y="0"/>
                </a:lnTo>
                <a:lnTo>
                  <a:pt x="21600" y="21600"/>
                </a:lnTo>
                <a:lnTo>
                  <a:pt x="0" y="21600"/>
                </a:lnTo>
                <a:lnTo>
                  <a:pt x="0" y="0"/>
                </a:lnTo>
              </a:path>
            </a:pathLst>
          </a:custGeom>
          <a:solidFill>
            <a:schemeClr val="accent5">
              <a:lumMod val="20000"/>
              <a:lumOff val="80000"/>
            </a:schemeClr>
          </a:solidFill>
          <a:ln w="12700">
            <a:solidFill>
              <a:srgbClr val="000000">
                <a:alpha val="0"/>
              </a:srgbClr>
            </a:solidFill>
          </a:ln>
        </p:spPr>
        <p:txBody>
          <a:bodyPr lIns="45719" rIns="45719" anchor="ctr"/>
          <a:lstStyle/>
          <a:p>
            <a:pPr algn="ctr"/>
            <a:endParaRPr dirty="0">
              <a:solidFill>
                <a:srgbClr val="FFFFFF"/>
              </a:solidFill>
            </a:endParaRPr>
          </a:p>
        </p:txBody>
      </p:sp>
      <p:sp>
        <p:nvSpPr>
          <p:cNvPr id="187" name="TextBox 1"/>
          <p:cNvSpPr txBox="1"/>
          <p:nvPr/>
        </p:nvSpPr>
        <p:spPr>
          <a:xfrm>
            <a:off x="292100" y="9626600"/>
            <a:ext cx="127000" cy="232195"/>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a:lnSpc>
                <a:spcPts val="1900"/>
              </a:lnSpc>
              <a:defRPr sz="1400" b="1">
                <a:solidFill>
                  <a:srgbClr val="2A3E92"/>
                </a:solidFill>
                <a:latin typeface="Century Gothic"/>
                <a:ea typeface="Century Gothic"/>
                <a:cs typeface="Century Gothic"/>
                <a:sym typeface="Century Gothic"/>
              </a:defRPr>
            </a:lvl1pPr>
          </a:lstStyle>
          <a:p>
            <a:r>
              <a:rPr dirty="0"/>
              <a:t>2</a:t>
            </a:r>
          </a:p>
        </p:txBody>
      </p:sp>
      <p:sp>
        <p:nvSpPr>
          <p:cNvPr id="188" name="Rectangle 18"/>
          <p:cNvSpPr txBox="1"/>
          <p:nvPr/>
        </p:nvSpPr>
        <p:spPr>
          <a:xfrm>
            <a:off x="351850" y="6989275"/>
            <a:ext cx="7204651" cy="24468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just">
              <a:tabLst>
                <a:tab pos="317500" algn="l"/>
                <a:tab pos="3060700" algn="l"/>
                <a:tab pos="3670300" algn="l"/>
              </a:tabLst>
            </a:pPr>
            <a:r>
              <a:rPr lang="en-US" altLang="zh-CN" sz="1200" dirty="0"/>
              <a:t>Number of businesses in the Verdugo Consortium is determined by their industry sector when selecting the North American Industry Classiﬁcation System (NAICS) code when they register with Dun &amp; Bradstreet.</a:t>
            </a:r>
          </a:p>
          <a:p>
            <a:pPr algn="just">
              <a:tabLst>
                <a:tab pos="317500" algn="l"/>
                <a:tab pos="3060700" algn="l"/>
                <a:tab pos="3670300" algn="l"/>
              </a:tabLst>
            </a:pPr>
            <a:r>
              <a:rPr lang="en-US" altLang="zh-CN" sz="1200" dirty="0"/>
              <a:t> </a:t>
            </a:r>
            <a:br>
              <a:rPr lang="en-US" altLang="zh-CN" sz="1200" dirty="0"/>
            </a:br>
            <a:r>
              <a:rPr lang="en-US" altLang="zh-CN" sz="1200" dirty="0"/>
              <a:t>The Information sector includes publishing, broadcasting and social media; however, Information Technology falls under Professional Services. Services includes repair and maintenance as well as personal services such as housekeeping and laundry. Administrative and Support Services include oﬃce, employment, travel, and security services. </a:t>
            </a:r>
          </a:p>
          <a:p>
            <a:pPr algn="just">
              <a:tabLst>
                <a:tab pos="317500" algn="l"/>
                <a:tab pos="3060700" algn="l"/>
                <a:tab pos="3670300" algn="l"/>
              </a:tabLst>
            </a:pPr>
            <a:endParaRPr lang="en-US" altLang="zh-CN" sz="900" dirty="0"/>
          </a:p>
          <a:p>
            <a:pPr algn="just">
              <a:tabLst>
                <a:tab pos="317500" algn="l"/>
                <a:tab pos="3060700" algn="l"/>
                <a:tab pos="3670300" algn="l"/>
              </a:tabLst>
            </a:pPr>
            <a:r>
              <a:rPr lang="en-US" altLang="zh-CN" sz="1200" dirty="0"/>
              <a:t>By the end of 2023, almost all of the top ten industry sectors have more businesses in the Verdugo Region compared to 2022. The number of Administrative and Support Services businesses continue to decrease by 20% since 2019. Businesses in Information Based </a:t>
            </a:r>
            <a:r>
              <a:rPr lang="en-US" altLang="zh-CN" sz="1200" dirty="0" err="1"/>
              <a:t>lndustries</a:t>
            </a:r>
            <a:r>
              <a:rPr lang="en-US" altLang="zh-CN" sz="1200" dirty="0"/>
              <a:t> increased by </a:t>
            </a:r>
            <a:r>
              <a:rPr lang="en-US" sz="1200" dirty="0"/>
              <a:t>13% since 2019.</a:t>
            </a:r>
            <a:r>
              <a:rPr lang="en-US" altLang="zh-CN" sz="1200" dirty="0"/>
              <a:t> Transportation and Professional Services business also continue to increase by 17%  and 14% respectively since 2019. </a:t>
            </a:r>
            <a:r>
              <a:rPr sz="1200" dirty="0"/>
              <a:t>These trends will likely continue given </a:t>
            </a:r>
            <a:r>
              <a:rPr lang="en-US" sz="1200" dirty="0"/>
              <a:t>both </a:t>
            </a:r>
            <a:r>
              <a:rPr sz="1200" dirty="0"/>
              <a:t>the</a:t>
            </a:r>
            <a:r>
              <a:rPr lang="en-US" sz="1200" dirty="0"/>
              <a:t> market</a:t>
            </a:r>
            <a:r>
              <a:rPr sz="1200" dirty="0"/>
              <a:t> </a:t>
            </a:r>
            <a:r>
              <a:rPr lang="en-US" sz="1200" dirty="0"/>
              <a:t>demands as well as the impact of the current economic landscape</a:t>
            </a:r>
            <a:r>
              <a:rPr sz="1200" dirty="0"/>
              <a:t>.</a:t>
            </a:r>
          </a:p>
        </p:txBody>
      </p:sp>
      <p:sp>
        <p:nvSpPr>
          <p:cNvPr id="189" name="Rectangle 22"/>
          <p:cNvSpPr txBox="1"/>
          <p:nvPr/>
        </p:nvSpPr>
        <p:spPr>
          <a:xfrm>
            <a:off x="606925" y="1109245"/>
            <a:ext cx="6884538" cy="33855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ctr">
              <a:defRPr sz="1600" b="1">
                <a:solidFill>
                  <a:srgbClr val="2A3E92"/>
                </a:solidFill>
              </a:defRPr>
            </a:lvl1pPr>
          </a:lstStyle>
          <a:p>
            <a:r>
              <a:rPr dirty="0">
                <a:solidFill>
                  <a:schemeClr val="accent5">
                    <a:lumMod val="50000"/>
                  </a:schemeClr>
                </a:solidFill>
              </a:rPr>
              <a:t>TOP 10 INDUSTRY SECTORS FOR </a:t>
            </a:r>
            <a:r>
              <a:rPr lang="en-US" dirty="0">
                <a:solidFill>
                  <a:schemeClr val="accent5">
                    <a:lumMod val="50000"/>
                  </a:schemeClr>
                </a:solidFill>
              </a:rPr>
              <a:t>BUSINESS</a:t>
            </a:r>
            <a:r>
              <a:rPr dirty="0">
                <a:solidFill>
                  <a:schemeClr val="accent5">
                    <a:lumMod val="50000"/>
                  </a:schemeClr>
                </a:solidFill>
              </a:rPr>
              <a:t>- VERDUGO CONSORTIUM</a:t>
            </a:r>
          </a:p>
        </p:txBody>
      </p:sp>
      <p:sp>
        <p:nvSpPr>
          <p:cNvPr id="190" name="TextBox 1"/>
          <p:cNvSpPr txBox="1"/>
          <p:nvPr/>
        </p:nvSpPr>
        <p:spPr>
          <a:xfrm>
            <a:off x="1777999" y="9524999"/>
            <a:ext cx="5829407" cy="396229"/>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p>
            <a:pPr>
              <a:lnSpc>
                <a:spcPts val="1600"/>
              </a:lnSpc>
              <a:tabLst>
                <a:tab pos="254000" algn="l"/>
              </a:tabLst>
              <a:defRPr sz="1200" b="1">
                <a:solidFill>
                  <a:srgbClr val="FFFFFF"/>
                </a:solidFill>
                <a:latin typeface="Century Gothic"/>
                <a:ea typeface="Century Gothic"/>
                <a:cs typeface="Century Gothic"/>
                <a:sym typeface="Century Gothic"/>
              </a:defRPr>
            </a:pPr>
            <a:r>
              <a:rPr dirty="0"/>
              <a:t>Source:</a:t>
            </a:r>
            <a:r>
              <a:rPr b="0" dirty="0">
                <a:solidFill>
                  <a:srgbClr val="000000"/>
                </a:solidFill>
                <a:latin typeface="Times New Roman"/>
                <a:ea typeface="Times New Roman"/>
                <a:cs typeface="Times New Roman"/>
                <a:sym typeface="Times New Roman"/>
              </a:rPr>
              <a:t> </a:t>
            </a:r>
            <a:r>
              <a:rPr dirty="0"/>
              <a:t>Dun &amp; Bradstreet and Econovue</a:t>
            </a:r>
          </a:p>
          <a:p>
            <a:pPr>
              <a:lnSpc>
                <a:spcPts val="1400"/>
              </a:lnSpc>
              <a:tabLst>
                <a:tab pos="254000" algn="l"/>
              </a:tabLst>
            </a:pPr>
            <a:r>
              <a:rPr dirty="0"/>
              <a:t>	</a:t>
            </a:r>
          </a:p>
        </p:txBody>
      </p:sp>
      <p:sp>
        <p:nvSpPr>
          <p:cNvPr id="191" name="TextBox 1"/>
          <p:cNvSpPr txBox="1"/>
          <p:nvPr/>
        </p:nvSpPr>
        <p:spPr>
          <a:xfrm>
            <a:off x="-1" y="769142"/>
            <a:ext cx="5789904" cy="205184"/>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p>
            <a:pPr algn="ctr">
              <a:lnSpc>
                <a:spcPts val="1600"/>
              </a:lnSpc>
              <a:tabLst>
                <a:tab pos="736600" algn="l"/>
              </a:tabLst>
              <a:defRPr sz="2400" b="1">
                <a:solidFill>
                  <a:srgbClr val="FFFFFF"/>
                </a:solidFill>
                <a:latin typeface="Century Gothic"/>
                <a:ea typeface="Century Gothic"/>
                <a:cs typeface="Century Gothic"/>
                <a:sym typeface="Century Gothic"/>
              </a:defRPr>
            </a:pPr>
            <a:r>
              <a:rPr dirty="0"/>
              <a:t>Labor</a:t>
            </a:r>
            <a:r>
              <a:rPr b="0" dirty="0">
                <a:solidFill>
                  <a:srgbClr val="000000"/>
                </a:solidFill>
              </a:rPr>
              <a:t> </a:t>
            </a:r>
            <a:r>
              <a:rPr dirty="0"/>
              <a:t>Market </a:t>
            </a:r>
            <a:r>
              <a:rPr sz="2000" dirty="0"/>
              <a:t>Report</a:t>
            </a:r>
            <a:r>
              <a:rPr dirty="0"/>
              <a:t>:</a:t>
            </a:r>
            <a:r>
              <a:rPr b="0" dirty="0">
                <a:solidFill>
                  <a:srgbClr val="000000"/>
                </a:solidFill>
              </a:rPr>
              <a:t> </a:t>
            </a:r>
            <a:r>
              <a:rPr dirty="0"/>
              <a:t>Verdugo</a:t>
            </a:r>
            <a:r>
              <a:rPr b="0" dirty="0">
                <a:solidFill>
                  <a:srgbClr val="000000"/>
                </a:solidFill>
              </a:rPr>
              <a:t> </a:t>
            </a:r>
            <a:r>
              <a:rPr dirty="0"/>
              <a:t>Region</a:t>
            </a:r>
          </a:p>
        </p:txBody>
      </p:sp>
      <p:sp>
        <p:nvSpPr>
          <p:cNvPr id="192" name="Rectangle 20"/>
          <p:cNvSpPr txBox="1"/>
          <p:nvPr/>
        </p:nvSpPr>
        <p:spPr>
          <a:xfrm>
            <a:off x="286808" y="424226"/>
            <a:ext cx="4913533" cy="293155"/>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lnSpc>
                <a:spcPts val="1600"/>
              </a:lnSpc>
              <a:tabLst>
                <a:tab pos="736600" algn="l"/>
              </a:tabLst>
              <a:defRPr sz="1400" b="1">
                <a:solidFill>
                  <a:srgbClr val="FFFFFF"/>
                </a:solidFill>
                <a:latin typeface="Century Gothic"/>
                <a:ea typeface="Century Gothic"/>
                <a:cs typeface="Century Gothic"/>
                <a:sym typeface="Century Gothic"/>
              </a:defRPr>
            </a:pPr>
            <a:r>
              <a:rPr dirty="0"/>
              <a:t>Verdugo</a:t>
            </a:r>
            <a:r>
              <a:rPr b="0" dirty="0">
                <a:solidFill>
                  <a:srgbClr val="000000"/>
                </a:solidFill>
              </a:rPr>
              <a:t> </a:t>
            </a:r>
            <a:r>
              <a:rPr dirty="0"/>
              <a:t>Workforce</a:t>
            </a:r>
            <a:r>
              <a:rPr b="0" dirty="0">
                <a:solidFill>
                  <a:srgbClr val="000000"/>
                </a:solidFill>
              </a:rPr>
              <a:t> </a:t>
            </a:r>
            <a:r>
              <a:rPr dirty="0"/>
              <a:t>Development</a:t>
            </a:r>
            <a:r>
              <a:rPr b="0" dirty="0">
                <a:solidFill>
                  <a:srgbClr val="000000"/>
                </a:solidFill>
              </a:rPr>
              <a:t> </a:t>
            </a:r>
            <a:r>
              <a:rPr dirty="0"/>
              <a:t>Board</a:t>
            </a:r>
          </a:p>
        </p:txBody>
      </p:sp>
      <p:sp>
        <p:nvSpPr>
          <p:cNvPr id="193" name="TextBox 1"/>
          <p:cNvSpPr txBox="1"/>
          <p:nvPr/>
        </p:nvSpPr>
        <p:spPr>
          <a:xfrm>
            <a:off x="6184774" y="496760"/>
            <a:ext cx="1587626" cy="482611"/>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algn="ctr">
              <a:lnSpc>
                <a:spcPts val="1900"/>
              </a:lnSpc>
              <a:defRPr sz="1400" b="1">
                <a:solidFill>
                  <a:srgbClr val="2A3E92"/>
                </a:solidFill>
                <a:latin typeface="Century Gothic"/>
                <a:ea typeface="Century Gothic"/>
                <a:cs typeface="Century Gothic"/>
                <a:sym typeface="Century Gothic"/>
              </a:defRPr>
            </a:pPr>
            <a:r>
              <a:rPr lang="en-US" dirty="0">
                <a:solidFill>
                  <a:schemeClr val="accent5">
                    <a:lumMod val="50000"/>
                  </a:schemeClr>
                </a:solidFill>
              </a:rPr>
              <a:t>December 2023</a:t>
            </a:r>
          </a:p>
          <a:p>
            <a:pPr algn="ctr">
              <a:lnSpc>
                <a:spcPts val="1900"/>
              </a:lnSpc>
              <a:defRPr sz="1400" b="1">
                <a:solidFill>
                  <a:srgbClr val="2A3E92"/>
                </a:solidFill>
                <a:latin typeface="Century Gothic"/>
                <a:ea typeface="Century Gothic"/>
                <a:cs typeface="Century Gothic"/>
                <a:sym typeface="Century Gothic"/>
              </a:defRPr>
            </a:pPr>
            <a:r>
              <a:rPr lang="en-US" dirty="0">
                <a:solidFill>
                  <a:schemeClr val="accent5">
                    <a:lumMod val="50000"/>
                  </a:schemeClr>
                </a:solidFill>
              </a:rPr>
              <a:t>Quarterly Issue</a:t>
            </a:r>
          </a:p>
        </p:txBody>
      </p:sp>
      <p:graphicFrame>
        <p:nvGraphicFramePr>
          <p:cNvPr id="2" name="Chart 1">
            <a:extLst>
              <a:ext uri="{FF2B5EF4-FFF2-40B4-BE49-F238E27FC236}">
                <a16:creationId xmlns:a16="http://schemas.microsoft.com/office/drawing/2014/main" id="{B8D65A1A-5305-485B-8CB9-A3D9F3825FC0}"/>
              </a:ext>
            </a:extLst>
          </p:cNvPr>
          <p:cNvGraphicFramePr>
            <a:graphicFrameLocks/>
          </p:cNvGraphicFramePr>
          <p:nvPr>
            <p:extLst>
              <p:ext uri="{D42A27DB-BD31-4B8C-83A1-F6EECF244321}">
                <p14:modId xmlns:p14="http://schemas.microsoft.com/office/powerpoint/2010/main" val="1850311059"/>
              </p:ext>
            </p:extLst>
          </p:nvPr>
        </p:nvGraphicFramePr>
        <p:xfrm>
          <a:off x="128954" y="1523998"/>
          <a:ext cx="7478452" cy="546527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Freeform 3"/>
          <p:cNvSpPr/>
          <p:nvPr/>
        </p:nvSpPr>
        <p:spPr>
          <a:xfrm>
            <a:off x="0" y="0"/>
            <a:ext cx="7772400" cy="304800"/>
          </a:xfrm>
          <a:prstGeom prst="rect">
            <a:avLst/>
          </a:prstGeom>
          <a:solidFill>
            <a:schemeClr val="accent6">
              <a:lumMod val="60000"/>
              <a:lumOff val="40000"/>
            </a:schemeClr>
          </a:solidFill>
          <a:ln w="12700">
            <a:solidFill>
              <a:schemeClr val="accent6">
                <a:lumMod val="75000"/>
                <a:alpha val="0"/>
              </a:schemeClr>
            </a:solidFill>
          </a:ln>
        </p:spPr>
        <p:txBody>
          <a:bodyPr lIns="45719" rIns="45719" anchor="ctr"/>
          <a:lstStyle/>
          <a:p>
            <a:pPr algn="ctr"/>
            <a:endParaRPr dirty="0">
              <a:solidFill>
                <a:srgbClr val="FFFFFF"/>
              </a:solidFill>
            </a:endParaRPr>
          </a:p>
        </p:txBody>
      </p:sp>
      <p:sp>
        <p:nvSpPr>
          <p:cNvPr id="197" name="Freeform 3"/>
          <p:cNvSpPr/>
          <p:nvPr/>
        </p:nvSpPr>
        <p:spPr>
          <a:xfrm>
            <a:off x="-1" y="415290"/>
            <a:ext cx="6367300" cy="63705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7255" y="0"/>
                </a:lnTo>
                <a:lnTo>
                  <a:pt x="21600" y="21600"/>
                </a:lnTo>
                <a:lnTo>
                  <a:pt x="0" y="21600"/>
                </a:lnTo>
                <a:lnTo>
                  <a:pt x="0" y="0"/>
                </a:lnTo>
              </a:path>
            </a:pathLst>
          </a:custGeom>
          <a:solidFill>
            <a:schemeClr val="accent5">
              <a:lumMod val="75000"/>
            </a:schemeClr>
          </a:solidFill>
          <a:ln w="12700">
            <a:solidFill>
              <a:srgbClr val="000000">
                <a:alpha val="0"/>
              </a:srgbClr>
            </a:solidFill>
          </a:ln>
        </p:spPr>
        <p:txBody>
          <a:bodyPr lIns="45719" rIns="45719" anchor="ctr"/>
          <a:lstStyle/>
          <a:p>
            <a:pPr algn="ctr"/>
            <a:endParaRPr dirty="0">
              <a:solidFill>
                <a:srgbClr val="FFFFFF"/>
              </a:solidFill>
            </a:endParaRPr>
          </a:p>
        </p:txBody>
      </p:sp>
      <p:sp>
        <p:nvSpPr>
          <p:cNvPr id="198" name="Freeform 3"/>
          <p:cNvSpPr/>
          <p:nvPr/>
        </p:nvSpPr>
        <p:spPr>
          <a:xfrm>
            <a:off x="5257800" y="410381"/>
            <a:ext cx="2514601" cy="64075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1003" y="21600"/>
                </a:lnTo>
                <a:lnTo>
                  <a:pt x="0" y="0"/>
                </a:lnTo>
                <a:lnTo>
                  <a:pt x="21600" y="0"/>
                </a:lnTo>
                <a:lnTo>
                  <a:pt x="21600" y="21600"/>
                </a:lnTo>
              </a:path>
            </a:pathLst>
          </a:custGeom>
          <a:solidFill>
            <a:schemeClr val="accent5">
              <a:lumMod val="20000"/>
              <a:lumOff val="80000"/>
            </a:schemeClr>
          </a:solidFill>
          <a:ln w="12700">
            <a:solidFill>
              <a:srgbClr val="000000">
                <a:alpha val="0"/>
              </a:srgbClr>
            </a:solidFill>
          </a:ln>
        </p:spPr>
        <p:txBody>
          <a:bodyPr lIns="45719" rIns="45719" anchor="ctr"/>
          <a:lstStyle/>
          <a:p>
            <a:pPr algn="ctr"/>
            <a:endParaRPr dirty="0">
              <a:solidFill>
                <a:srgbClr val="FFFFFF"/>
              </a:solidFill>
            </a:endParaRPr>
          </a:p>
        </p:txBody>
      </p:sp>
      <p:sp>
        <p:nvSpPr>
          <p:cNvPr id="199" name="Freeform 3"/>
          <p:cNvSpPr/>
          <p:nvPr/>
        </p:nvSpPr>
        <p:spPr>
          <a:xfrm>
            <a:off x="0" y="9448800"/>
            <a:ext cx="7772400" cy="609600"/>
          </a:xfrm>
          <a:prstGeom prst="rect">
            <a:avLst/>
          </a:prstGeom>
          <a:solidFill>
            <a:schemeClr val="accent5">
              <a:lumMod val="75000"/>
            </a:schemeClr>
          </a:solidFill>
          <a:ln w="12700">
            <a:solidFill>
              <a:srgbClr val="000000">
                <a:alpha val="0"/>
              </a:srgbClr>
            </a:solidFill>
          </a:ln>
        </p:spPr>
        <p:txBody>
          <a:bodyPr lIns="45719" rIns="45719" anchor="ctr"/>
          <a:lstStyle/>
          <a:p>
            <a:pPr algn="ctr"/>
            <a:endParaRPr dirty="0">
              <a:solidFill>
                <a:srgbClr val="FFFFFF"/>
              </a:solidFill>
            </a:endParaRPr>
          </a:p>
        </p:txBody>
      </p:sp>
      <p:sp>
        <p:nvSpPr>
          <p:cNvPr id="200" name="Freeform 3"/>
          <p:cNvSpPr/>
          <p:nvPr/>
        </p:nvSpPr>
        <p:spPr>
          <a:xfrm>
            <a:off x="0" y="9421341"/>
            <a:ext cx="1778001" cy="63705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6038" y="0"/>
                </a:lnTo>
                <a:lnTo>
                  <a:pt x="21600" y="21600"/>
                </a:lnTo>
                <a:lnTo>
                  <a:pt x="0" y="21600"/>
                </a:lnTo>
                <a:lnTo>
                  <a:pt x="0" y="0"/>
                </a:lnTo>
              </a:path>
            </a:pathLst>
          </a:custGeom>
          <a:solidFill>
            <a:srgbClr val="FFFFFF"/>
          </a:solidFill>
          <a:ln w="12700">
            <a:solidFill>
              <a:srgbClr val="000000">
                <a:alpha val="0"/>
              </a:srgbClr>
            </a:solidFill>
          </a:ln>
        </p:spPr>
        <p:txBody>
          <a:bodyPr lIns="45719" rIns="45719" anchor="ctr"/>
          <a:lstStyle/>
          <a:p>
            <a:pPr algn="ctr">
              <a:defRPr>
                <a:solidFill>
                  <a:srgbClr val="FFFFFF"/>
                </a:solidFill>
              </a:defRPr>
            </a:pPr>
            <a:endParaRPr dirty="0"/>
          </a:p>
        </p:txBody>
      </p:sp>
      <p:sp>
        <p:nvSpPr>
          <p:cNvPr id="201" name="Freeform 3"/>
          <p:cNvSpPr/>
          <p:nvPr/>
        </p:nvSpPr>
        <p:spPr>
          <a:xfrm>
            <a:off x="0" y="9442501"/>
            <a:ext cx="1625601" cy="615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052" y="0"/>
                </a:lnTo>
                <a:lnTo>
                  <a:pt x="21600" y="21600"/>
                </a:lnTo>
                <a:lnTo>
                  <a:pt x="0" y="21600"/>
                </a:lnTo>
                <a:lnTo>
                  <a:pt x="0" y="0"/>
                </a:lnTo>
              </a:path>
            </a:pathLst>
          </a:custGeom>
          <a:solidFill>
            <a:schemeClr val="accent5">
              <a:lumMod val="20000"/>
              <a:lumOff val="80000"/>
            </a:schemeClr>
          </a:solidFill>
          <a:ln w="12700">
            <a:solidFill>
              <a:srgbClr val="000000">
                <a:alpha val="0"/>
              </a:srgbClr>
            </a:solidFill>
          </a:ln>
        </p:spPr>
        <p:txBody>
          <a:bodyPr lIns="45719" rIns="45719" anchor="ctr"/>
          <a:lstStyle/>
          <a:p>
            <a:pPr algn="ctr"/>
            <a:endParaRPr dirty="0">
              <a:solidFill>
                <a:srgbClr val="FFFFFF"/>
              </a:solidFill>
            </a:endParaRPr>
          </a:p>
        </p:txBody>
      </p:sp>
      <p:sp>
        <p:nvSpPr>
          <p:cNvPr id="202" name="TextBox 1"/>
          <p:cNvSpPr txBox="1"/>
          <p:nvPr/>
        </p:nvSpPr>
        <p:spPr>
          <a:xfrm>
            <a:off x="292099" y="9626599"/>
            <a:ext cx="127001" cy="232196"/>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a:lnSpc>
                <a:spcPts val="1900"/>
              </a:lnSpc>
              <a:defRPr sz="1400" b="1">
                <a:solidFill>
                  <a:srgbClr val="2A3E92"/>
                </a:solidFill>
                <a:latin typeface="Century Gothic"/>
                <a:ea typeface="Century Gothic"/>
                <a:cs typeface="Century Gothic"/>
                <a:sym typeface="Century Gothic"/>
              </a:defRPr>
            </a:lvl1pPr>
          </a:lstStyle>
          <a:p>
            <a:r>
              <a:rPr dirty="0"/>
              <a:t>3</a:t>
            </a:r>
          </a:p>
        </p:txBody>
      </p:sp>
      <p:sp>
        <p:nvSpPr>
          <p:cNvPr id="203" name="Rectangle 22"/>
          <p:cNvSpPr txBox="1"/>
          <p:nvPr/>
        </p:nvSpPr>
        <p:spPr>
          <a:xfrm>
            <a:off x="1342916" y="3714737"/>
            <a:ext cx="5205487" cy="33855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ctr">
              <a:defRPr sz="1600" b="1">
                <a:solidFill>
                  <a:srgbClr val="2A3E92"/>
                </a:solidFill>
              </a:defRPr>
            </a:lvl1pPr>
          </a:lstStyle>
          <a:p>
            <a:r>
              <a:rPr dirty="0">
                <a:solidFill>
                  <a:schemeClr val="accent5">
                    <a:lumMod val="50000"/>
                  </a:schemeClr>
                </a:solidFill>
              </a:rPr>
              <a:t>TOP OCCUPATIONS IN JOB ADS – VERDUGO AREA</a:t>
            </a:r>
          </a:p>
        </p:txBody>
      </p:sp>
      <p:sp>
        <p:nvSpPr>
          <p:cNvPr id="204" name="TextBox 1"/>
          <p:cNvSpPr txBox="1"/>
          <p:nvPr/>
        </p:nvSpPr>
        <p:spPr>
          <a:xfrm>
            <a:off x="1358900" y="9524999"/>
            <a:ext cx="6000040" cy="400751"/>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p>
            <a:pPr>
              <a:lnSpc>
                <a:spcPts val="1600"/>
              </a:lnSpc>
              <a:tabLst>
                <a:tab pos="254000" algn="l"/>
              </a:tabLst>
              <a:defRPr sz="1200" b="1">
                <a:solidFill>
                  <a:srgbClr val="FFFFFF"/>
                </a:solidFill>
                <a:latin typeface="Century Gothic"/>
                <a:ea typeface="Century Gothic"/>
                <a:cs typeface="Century Gothic"/>
                <a:sym typeface="Century Gothic"/>
              </a:defRPr>
            </a:pPr>
            <a:r>
              <a:rPr dirty="0"/>
              <a:t>Source:</a:t>
            </a:r>
            <a:r>
              <a:rPr b="0" dirty="0">
                <a:solidFill>
                  <a:srgbClr val="000000"/>
                </a:solidFill>
                <a:latin typeface="Times New Roman"/>
                <a:ea typeface="Times New Roman"/>
                <a:cs typeface="Times New Roman"/>
                <a:sym typeface="Times New Roman"/>
              </a:rPr>
              <a:t> </a:t>
            </a:r>
            <a:r>
              <a:rPr dirty="0"/>
              <a:t>Employment</a:t>
            </a:r>
            <a:r>
              <a:rPr b="0" dirty="0">
                <a:solidFill>
                  <a:srgbClr val="000000"/>
                </a:solidFill>
                <a:latin typeface="Times New Roman"/>
                <a:ea typeface="Times New Roman"/>
                <a:cs typeface="Times New Roman"/>
                <a:sym typeface="Times New Roman"/>
              </a:rPr>
              <a:t> </a:t>
            </a:r>
            <a:r>
              <a:rPr dirty="0"/>
              <a:t>Development</a:t>
            </a:r>
            <a:r>
              <a:rPr b="0" dirty="0">
                <a:solidFill>
                  <a:srgbClr val="000000"/>
                </a:solidFill>
                <a:latin typeface="Times New Roman"/>
                <a:ea typeface="Times New Roman"/>
                <a:cs typeface="Times New Roman"/>
                <a:sym typeface="Times New Roman"/>
              </a:rPr>
              <a:t> </a:t>
            </a:r>
            <a:r>
              <a:rPr dirty="0"/>
              <a:t>Department</a:t>
            </a:r>
            <a:r>
              <a:rPr b="0" dirty="0">
                <a:solidFill>
                  <a:srgbClr val="000000"/>
                </a:solidFill>
                <a:latin typeface="Times New Roman"/>
                <a:ea typeface="Times New Roman"/>
                <a:cs typeface="Times New Roman"/>
                <a:sym typeface="Times New Roman"/>
              </a:rPr>
              <a:t> </a:t>
            </a:r>
            <a:r>
              <a:rPr dirty="0"/>
              <a:t>Labor</a:t>
            </a:r>
            <a:r>
              <a:rPr b="0" dirty="0">
                <a:solidFill>
                  <a:srgbClr val="000000"/>
                </a:solidFill>
                <a:latin typeface="Times New Roman"/>
                <a:ea typeface="Times New Roman"/>
                <a:cs typeface="Times New Roman"/>
                <a:sym typeface="Times New Roman"/>
              </a:rPr>
              <a:t> </a:t>
            </a:r>
            <a:r>
              <a:rPr dirty="0"/>
              <a:t>Market</a:t>
            </a:r>
            <a:r>
              <a:rPr b="0" dirty="0">
                <a:solidFill>
                  <a:srgbClr val="000000"/>
                </a:solidFill>
                <a:latin typeface="Times New Roman"/>
                <a:ea typeface="Times New Roman"/>
                <a:cs typeface="Times New Roman"/>
                <a:sym typeface="Times New Roman"/>
              </a:rPr>
              <a:t> </a:t>
            </a:r>
            <a:r>
              <a:rPr dirty="0"/>
              <a:t>Information</a:t>
            </a:r>
            <a:r>
              <a:rPr b="0" dirty="0">
                <a:solidFill>
                  <a:srgbClr val="000000"/>
                </a:solidFill>
                <a:latin typeface="Times New Roman"/>
                <a:ea typeface="Times New Roman"/>
                <a:cs typeface="Times New Roman"/>
                <a:sym typeface="Times New Roman"/>
              </a:rPr>
              <a:t> </a:t>
            </a:r>
            <a:r>
              <a:rPr dirty="0"/>
              <a:t>Division</a:t>
            </a:r>
          </a:p>
          <a:p>
            <a:pPr>
              <a:lnSpc>
                <a:spcPts val="1400"/>
              </a:lnSpc>
              <a:tabLst>
                <a:tab pos="254000" algn="l"/>
              </a:tabLst>
            </a:pPr>
            <a:r>
              <a:rPr dirty="0"/>
              <a:t>	   </a:t>
            </a:r>
            <a:r>
              <a:rPr sz="1200" b="1" dirty="0">
                <a:solidFill>
                  <a:srgbClr val="FFFFFF"/>
                </a:solidFill>
                <a:latin typeface="Century Gothic"/>
                <a:ea typeface="Century Gothic"/>
                <a:cs typeface="Century Gothic"/>
                <a:sym typeface="Century Gothic"/>
              </a:rPr>
              <a:t>Reporting</a:t>
            </a:r>
            <a:r>
              <a:rPr sz="1200" dirty="0">
                <a:latin typeface="Times New Roman"/>
                <a:ea typeface="Times New Roman"/>
                <a:cs typeface="Times New Roman"/>
                <a:sym typeface="Times New Roman"/>
              </a:rPr>
              <a:t> </a:t>
            </a:r>
            <a:r>
              <a:rPr sz="1200" b="1" dirty="0">
                <a:solidFill>
                  <a:srgbClr val="FFFFFF"/>
                </a:solidFill>
                <a:latin typeface="Century Gothic"/>
                <a:ea typeface="Century Gothic"/>
                <a:cs typeface="Century Gothic"/>
                <a:sym typeface="Century Gothic"/>
              </a:rPr>
              <a:t>Period:</a:t>
            </a:r>
            <a:r>
              <a:rPr sz="1200" dirty="0">
                <a:latin typeface="Times New Roman"/>
                <a:ea typeface="Times New Roman"/>
                <a:cs typeface="Times New Roman"/>
                <a:sym typeface="Times New Roman"/>
              </a:rPr>
              <a:t> </a:t>
            </a:r>
            <a:r>
              <a:rPr lang="en-US" sz="1200" b="1" dirty="0">
                <a:solidFill>
                  <a:srgbClr val="FFFFFF"/>
                </a:solidFill>
                <a:latin typeface="Century Gothic"/>
                <a:ea typeface="Century Gothic"/>
                <a:cs typeface="Century Gothic"/>
                <a:sym typeface="Century Gothic"/>
              </a:rPr>
              <a:t>December 2023</a:t>
            </a:r>
            <a:endParaRPr sz="1200" b="1" dirty="0">
              <a:solidFill>
                <a:srgbClr val="FFFFFF"/>
              </a:solidFill>
              <a:latin typeface="Century Gothic"/>
              <a:ea typeface="Century Gothic"/>
              <a:cs typeface="Century Gothic"/>
              <a:sym typeface="Century Gothic"/>
            </a:endParaRPr>
          </a:p>
        </p:txBody>
      </p:sp>
      <p:graphicFrame>
        <p:nvGraphicFramePr>
          <p:cNvPr id="205" name="Table 12"/>
          <p:cNvGraphicFramePr/>
          <p:nvPr>
            <p:extLst>
              <p:ext uri="{D42A27DB-BD31-4B8C-83A1-F6EECF244321}">
                <p14:modId xmlns:p14="http://schemas.microsoft.com/office/powerpoint/2010/main" val="1362142588"/>
              </p:ext>
            </p:extLst>
          </p:nvPr>
        </p:nvGraphicFramePr>
        <p:xfrm>
          <a:off x="623775" y="4057012"/>
          <a:ext cx="6019800" cy="2851227"/>
        </p:xfrm>
        <a:graphic>
          <a:graphicData uri="http://schemas.openxmlformats.org/drawingml/2006/table">
            <a:tbl>
              <a:tblPr>
                <a:tableStyleId>{4C3C2611-4C71-4FC5-86AE-919BDF0F9419}</a:tableStyleId>
              </a:tblPr>
              <a:tblGrid>
                <a:gridCol w="4962669">
                  <a:extLst>
                    <a:ext uri="{9D8B030D-6E8A-4147-A177-3AD203B41FA5}">
                      <a16:colId xmlns:a16="http://schemas.microsoft.com/office/drawing/2014/main" val="20000"/>
                    </a:ext>
                  </a:extLst>
                </a:gridCol>
                <a:gridCol w="1057131">
                  <a:extLst>
                    <a:ext uri="{9D8B030D-6E8A-4147-A177-3AD203B41FA5}">
                      <a16:colId xmlns:a16="http://schemas.microsoft.com/office/drawing/2014/main" val="20001"/>
                    </a:ext>
                  </a:extLst>
                </a:gridCol>
              </a:tblGrid>
              <a:tr h="293117">
                <a:tc>
                  <a:txBody>
                    <a:bodyPr/>
                    <a:lstStyle/>
                    <a:p>
                      <a:pPr algn="ctr">
                        <a:defRPr sz="1800"/>
                      </a:pPr>
                      <a:r>
                        <a:rPr sz="1200" b="1" dirty="0">
                          <a:solidFill>
                            <a:srgbClr val="FFFFFF"/>
                          </a:solidFill>
                        </a:rPr>
                        <a:t>OCCUPATION</a:t>
                      </a:r>
                    </a:p>
                  </a:txBody>
                  <a:tcPr marL="45720" marR="45720" anchor="ctr" horzOverflow="overflow">
                    <a:lnL w="12700">
                      <a:solidFill>
                        <a:srgbClr val="000000"/>
                      </a:solidFill>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solidFill>
                      <a:schemeClr val="accent6">
                        <a:lumMod val="75000"/>
                      </a:schemeClr>
                    </a:solidFill>
                  </a:tcPr>
                </a:tc>
                <a:tc>
                  <a:txBody>
                    <a:bodyPr/>
                    <a:lstStyle/>
                    <a:p>
                      <a:pPr algn="ctr">
                        <a:defRPr sz="1800"/>
                      </a:pPr>
                      <a:r>
                        <a:rPr sz="1200" b="1" dirty="0">
                          <a:solidFill>
                            <a:srgbClr val="FFFFFF"/>
                          </a:solidFill>
                        </a:rPr>
                        <a:t># OF JOB ADS</a:t>
                      </a:r>
                    </a:p>
                  </a:txBody>
                  <a:tcPr marL="45720" marR="45720" anchor="ctr" horzOverflow="overflow">
                    <a:lnL w="12700">
                      <a:solidFill>
                        <a:srgbClr val="000000"/>
                      </a:solidFill>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255811">
                <a:tc>
                  <a:txBody>
                    <a:bodyPr/>
                    <a:lstStyle/>
                    <a:p>
                      <a:pPr algn="l" fontAlgn="ctr"/>
                      <a:r>
                        <a:rPr lang="en-US" sz="1000" b="0" i="0" u="none" strike="noStrike">
                          <a:effectLst/>
                          <a:latin typeface="Arial" panose="020B0604020202020204" pitchFamily="34" charset="0"/>
                        </a:rPr>
                        <a:t> 1. Registered Nurses</a:t>
                      </a:r>
                    </a:p>
                  </a:txBody>
                  <a:tcPr marL="9525" marR="9525" marT="9525" marB="0" anchor="ctr">
                    <a:lnL w="12700">
                      <a:solidFill>
                        <a:srgbClr val="000000"/>
                      </a:solidFill>
                    </a:lnL>
                    <a:lnR w="12700" cap="flat" cmpd="sng" algn="ctr">
                      <a:solidFill>
                        <a:srgbClr val="000000"/>
                      </a:solidFill>
                      <a:prstDash val="solid"/>
                      <a:round/>
                      <a:headEnd type="none" w="med" len="med"/>
                      <a:tailEnd type="none" w="med" len="med"/>
                    </a:lnR>
                    <a:lnT w="12700">
                      <a:solidFill>
                        <a:srgbClr val="000000"/>
                      </a:solidFill>
                    </a:lnT>
                    <a:lnB w="12700">
                      <a:solidFill>
                        <a:srgbClr val="000000"/>
                      </a:solidFill>
                    </a:lnB>
                    <a:solidFill>
                      <a:srgbClr val="FFFFFF"/>
                    </a:solidFill>
                  </a:tcPr>
                </a:tc>
                <a:tc>
                  <a:txBody>
                    <a:bodyPr/>
                    <a:lstStyle/>
                    <a:p>
                      <a:pPr algn="ctr" fontAlgn="ctr"/>
                      <a:r>
                        <a:rPr lang="en-US" sz="1000" b="0" i="0" u="none" strike="noStrike">
                          <a:effectLst/>
                          <a:latin typeface="Arial" panose="020B0604020202020204" pitchFamily="34" charset="0"/>
                        </a:rPr>
                        <a:t>1,302</a:t>
                      </a:r>
                    </a:p>
                  </a:txBody>
                  <a:tcPr marL="9525" marR="9525" marT="9525" marB="0" anchor="ctr">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1"/>
                  </a:ext>
                </a:extLst>
              </a:tr>
              <a:tr h="255811">
                <a:tc>
                  <a:txBody>
                    <a:bodyPr/>
                    <a:lstStyle/>
                    <a:p>
                      <a:pPr algn="l" fontAlgn="ctr"/>
                      <a:r>
                        <a:rPr lang="en-US" sz="1000" b="0" i="0" u="none" strike="noStrike">
                          <a:effectLst/>
                          <a:latin typeface="Arial" panose="020B0604020202020204" pitchFamily="34" charset="0"/>
                        </a:rPr>
                        <a:t> 2. Retail Salespersons</a:t>
                      </a:r>
                    </a:p>
                  </a:txBody>
                  <a:tcPr marL="9525" marR="9525" marT="9525" marB="0" anchor="ctr">
                    <a:lnL w="12700">
                      <a:solidFill>
                        <a:srgbClr val="000000"/>
                      </a:solidFill>
                    </a:lnL>
                    <a:lnR w="12700" cap="flat" cmpd="sng" algn="ctr">
                      <a:solidFill>
                        <a:srgbClr val="000000"/>
                      </a:solidFill>
                      <a:prstDash val="solid"/>
                      <a:round/>
                      <a:headEnd type="none" w="med" len="med"/>
                      <a:tailEnd type="none" w="med" len="med"/>
                    </a:lnR>
                    <a:lnT w="12700">
                      <a:solidFill>
                        <a:srgbClr val="000000"/>
                      </a:solidFill>
                    </a:lnT>
                    <a:lnB w="12700">
                      <a:solidFill>
                        <a:srgbClr val="000000"/>
                      </a:solidFill>
                    </a:lnB>
                    <a:solidFill>
                      <a:srgbClr val="FFFFFF"/>
                    </a:solidFill>
                  </a:tcPr>
                </a:tc>
                <a:tc>
                  <a:txBody>
                    <a:bodyPr/>
                    <a:lstStyle/>
                    <a:p>
                      <a:pPr algn="ctr" fontAlgn="ctr"/>
                      <a:r>
                        <a:rPr lang="en-US" sz="1000" b="0" i="0" u="none" strike="noStrike">
                          <a:effectLst/>
                          <a:latin typeface="Arial" panose="020B0604020202020204" pitchFamily="34" charset="0"/>
                        </a:rPr>
                        <a:t>449</a:t>
                      </a:r>
                    </a:p>
                  </a:txBody>
                  <a:tcPr marL="9525" marR="9525" marT="9525" marB="0" anchor="ctr">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2"/>
                  </a:ext>
                </a:extLst>
              </a:tr>
              <a:tr h="255811">
                <a:tc>
                  <a:txBody>
                    <a:bodyPr/>
                    <a:lstStyle/>
                    <a:p>
                      <a:pPr algn="l" fontAlgn="ctr"/>
                      <a:r>
                        <a:rPr lang="en-US" sz="1000" b="0" i="0" u="none" strike="noStrike">
                          <a:effectLst/>
                          <a:latin typeface="Arial" panose="020B0604020202020204" pitchFamily="34" charset="0"/>
                        </a:rPr>
                        <a:t> 3. First-Line Supervisors of Retail Sales Workers</a:t>
                      </a:r>
                    </a:p>
                  </a:txBody>
                  <a:tcPr marL="9525" marR="9525" marT="9525" marB="0" anchor="ctr">
                    <a:lnL w="12700">
                      <a:solidFill>
                        <a:srgbClr val="000000"/>
                      </a:solidFill>
                    </a:lnL>
                    <a:lnR w="12700" cap="flat" cmpd="sng" algn="ctr">
                      <a:solidFill>
                        <a:srgbClr val="000000"/>
                      </a:solidFill>
                      <a:prstDash val="solid"/>
                      <a:round/>
                      <a:headEnd type="none" w="med" len="med"/>
                      <a:tailEnd type="none" w="med" len="med"/>
                    </a:lnR>
                    <a:lnT w="12700">
                      <a:solidFill>
                        <a:srgbClr val="000000"/>
                      </a:solid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effectLst/>
                          <a:latin typeface="Arial" panose="020B0604020202020204" pitchFamily="34" charset="0"/>
                        </a:rPr>
                        <a:t>269</a:t>
                      </a:r>
                    </a:p>
                  </a:txBody>
                  <a:tcPr marL="9525" marR="9525" marT="9525" marB="0" anchor="ctr">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3"/>
                  </a:ext>
                </a:extLst>
              </a:tr>
              <a:tr h="255811">
                <a:tc>
                  <a:txBody>
                    <a:bodyPr/>
                    <a:lstStyle/>
                    <a:p>
                      <a:pPr algn="l" fontAlgn="ctr"/>
                      <a:r>
                        <a:rPr lang="en-US" sz="1000" b="0" i="0" u="none" strike="noStrike">
                          <a:effectLst/>
                          <a:latin typeface="Arial" panose="020B0604020202020204" pitchFamily="34" charset="0"/>
                        </a:rPr>
                        <a:t> 4. Fast Food and Counter Workers</a:t>
                      </a:r>
                    </a:p>
                  </a:txBody>
                  <a:tcPr marL="9525" marR="9525" marT="9525" marB="0" anchor="ctr">
                    <a:lnL w="12700">
                      <a:solidFill>
                        <a:srgbClr val="000000"/>
                      </a:solidFill>
                    </a:lnL>
                    <a:lnR w="12700" cap="flat" cmpd="sng" algn="ctr">
                      <a:solidFill>
                        <a:srgbClr val="000000"/>
                      </a:solidFill>
                      <a:prstDash val="solid"/>
                      <a:round/>
                      <a:headEnd type="none" w="med" len="med"/>
                      <a:tailEnd type="none" w="med" len="med"/>
                    </a:lnR>
                    <a:lnT w="12700">
                      <a:solidFill>
                        <a:srgbClr val="000000"/>
                      </a:solidFill>
                    </a:lnT>
                    <a:lnB w="12700">
                      <a:solidFill>
                        <a:srgbClr val="000000"/>
                      </a:solidFill>
                    </a:lnB>
                    <a:solidFill>
                      <a:srgbClr val="FFFFFF"/>
                    </a:solidFill>
                  </a:tcPr>
                </a:tc>
                <a:tc>
                  <a:txBody>
                    <a:bodyPr/>
                    <a:lstStyle/>
                    <a:p>
                      <a:pPr algn="ctr" fontAlgn="ctr"/>
                      <a:r>
                        <a:rPr lang="en-US" sz="1000" b="0" i="0" u="none" strike="noStrike">
                          <a:effectLst/>
                          <a:latin typeface="Arial" panose="020B0604020202020204" pitchFamily="34" charset="0"/>
                        </a:rPr>
                        <a:t>243</a:t>
                      </a:r>
                    </a:p>
                  </a:txBody>
                  <a:tcPr marL="9525" marR="9525" marT="9525" marB="0" anchor="ctr">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4"/>
                  </a:ext>
                </a:extLst>
              </a:tr>
              <a:tr h="255811">
                <a:tc>
                  <a:txBody>
                    <a:bodyPr/>
                    <a:lstStyle/>
                    <a:p>
                      <a:pPr algn="l" fontAlgn="ctr"/>
                      <a:r>
                        <a:rPr lang="en-US" sz="1000" b="0" i="0" u="none" strike="noStrike">
                          <a:effectLst/>
                          <a:latin typeface="Arial" panose="020B0604020202020204" pitchFamily="34" charset="0"/>
                        </a:rPr>
                        <a:t> 5. Sales Representatives, Wholesale and Manufacturing</a:t>
                      </a:r>
                    </a:p>
                  </a:txBody>
                  <a:tcPr marL="9525" marR="9525" marT="9525" marB="0" anchor="ctr">
                    <a:lnL w="12700">
                      <a:solidFill>
                        <a:srgbClr val="000000"/>
                      </a:solidFill>
                    </a:lnL>
                    <a:lnR w="12700" cap="flat" cmpd="sng" algn="ctr">
                      <a:solidFill>
                        <a:srgbClr val="000000"/>
                      </a:solidFill>
                      <a:prstDash val="solid"/>
                      <a:round/>
                      <a:headEnd type="none" w="med" len="med"/>
                      <a:tailEnd type="none" w="med" len="med"/>
                    </a:lnR>
                    <a:lnT w="12700">
                      <a:solidFill>
                        <a:srgbClr val="000000"/>
                      </a:solidFill>
                    </a:lnT>
                    <a:lnB w="12700">
                      <a:solidFill>
                        <a:srgbClr val="000000"/>
                      </a:solidFill>
                    </a:lnB>
                    <a:solidFill>
                      <a:srgbClr val="FFFFFF"/>
                    </a:solidFill>
                  </a:tcPr>
                </a:tc>
                <a:tc>
                  <a:txBody>
                    <a:bodyPr/>
                    <a:lstStyle/>
                    <a:p>
                      <a:pPr algn="ctr" fontAlgn="ctr"/>
                      <a:r>
                        <a:rPr lang="en-US" sz="1000" b="0" i="0" u="none" strike="noStrike">
                          <a:effectLst/>
                          <a:latin typeface="Arial" panose="020B0604020202020204" pitchFamily="34" charset="0"/>
                        </a:rPr>
                        <a:t>237</a:t>
                      </a:r>
                    </a:p>
                  </a:txBody>
                  <a:tcPr marL="9525" marR="9525" marT="9525" marB="0" anchor="ctr">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5"/>
                  </a:ext>
                </a:extLst>
              </a:tr>
              <a:tr h="255811">
                <a:tc>
                  <a:txBody>
                    <a:bodyPr/>
                    <a:lstStyle/>
                    <a:p>
                      <a:pPr algn="l" fontAlgn="ctr"/>
                      <a:r>
                        <a:rPr lang="en-US" sz="1000" b="0" i="0" u="none" strike="noStrike">
                          <a:effectLst/>
                          <a:latin typeface="Arial" panose="020B0604020202020204" pitchFamily="34" charset="0"/>
                        </a:rPr>
                        <a:t> 6. Customer Service Representatives</a:t>
                      </a:r>
                    </a:p>
                  </a:txBody>
                  <a:tcPr marL="9525" marR="9525" marT="9525" marB="0" anchor="ctr">
                    <a:lnL w="12700">
                      <a:solidFill>
                        <a:srgbClr val="000000"/>
                      </a:solidFill>
                    </a:lnL>
                    <a:lnR w="12700" cap="flat" cmpd="sng" algn="ctr">
                      <a:solidFill>
                        <a:srgbClr val="000000"/>
                      </a:solidFill>
                      <a:prstDash val="solid"/>
                      <a:round/>
                      <a:headEnd type="none" w="med" len="med"/>
                      <a:tailEnd type="none" w="med" len="med"/>
                    </a:lnR>
                    <a:lnT w="12700">
                      <a:solidFill>
                        <a:srgbClr val="000000"/>
                      </a:solidFill>
                    </a:lnT>
                    <a:lnB w="12700">
                      <a:solidFill>
                        <a:srgbClr val="000000"/>
                      </a:solidFill>
                    </a:lnB>
                    <a:solidFill>
                      <a:srgbClr val="FFFFFF"/>
                    </a:solidFill>
                  </a:tcPr>
                </a:tc>
                <a:tc>
                  <a:txBody>
                    <a:bodyPr/>
                    <a:lstStyle/>
                    <a:p>
                      <a:pPr algn="ctr" fontAlgn="ctr"/>
                      <a:r>
                        <a:rPr lang="en-US" sz="1000" b="0" i="0" u="none" strike="noStrike">
                          <a:effectLst/>
                          <a:latin typeface="Arial" panose="020B0604020202020204" pitchFamily="34" charset="0"/>
                        </a:rPr>
                        <a:t>202</a:t>
                      </a:r>
                    </a:p>
                  </a:txBody>
                  <a:tcPr marL="9525" marR="9525" marT="9525" marB="0" anchor="ctr">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6"/>
                  </a:ext>
                </a:extLst>
              </a:tr>
              <a:tr h="255811">
                <a:tc>
                  <a:txBody>
                    <a:bodyPr/>
                    <a:lstStyle/>
                    <a:p>
                      <a:pPr algn="l" fontAlgn="ctr"/>
                      <a:r>
                        <a:rPr lang="en-US" sz="1000" b="0" i="0" u="none" strike="noStrike">
                          <a:effectLst/>
                          <a:latin typeface="Arial" panose="020B0604020202020204" pitchFamily="34" charset="0"/>
                        </a:rPr>
                        <a:t> 7. Home Health and Personal Care Aides</a:t>
                      </a:r>
                    </a:p>
                  </a:txBody>
                  <a:tcPr marL="9525" marR="9525" marT="9525" marB="0" anchor="ctr">
                    <a:lnL w="12700">
                      <a:solidFill>
                        <a:srgbClr val="000000"/>
                      </a:solidFill>
                    </a:lnL>
                    <a:lnR w="12700" cap="flat" cmpd="sng" algn="ctr">
                      <a:solidFill>
                        <a:srgbClr val="000000"/>
                      </a:solidFill>
                      <a:prstDash val="solid"/>
                      <a:round/>
                      <a:headEnd type="none" w="med" len="med"/>
                      <a:tailEnd type="none" w="med" len="med"/>
                    </a:lnR>
                    <a:lnT w="12700">
                      <a:solidFill>
                        <a:srgbClr val="000000"/>
                      </a:solidFill>
                    </a:lnT>
                    <a:lnB w="12700">
                      <a:solidFill>
                        <a:srgbClr val="000000"/>
                      </a:solidFill>
                    </a:lnB>
                    <a:solidFill>
                      <a:srgbClr val="FFFFFF"/>
                    </a:solidFill>
                  </a:tcPr>
                </a:tc>
                <a:tc>
                  <a:txBody>
                    <a:bodyPr/>
                    <a:lstStyle/>
                    <a:p>
                      <a:pPr algn="ctr" fontAlgn="ctr"/>
                      <a:r>
                        <a:rPr lang="en-US" sz="1000" b="0" i="0" u="none" strike="noStrike">
                          <a:effectLst/>
                          <a:latin typeface="Arial" panose="020B0604020202020204" pitchFamily="34" charset="0"/>
                        </a:rPr>
                        <a:t>184</a:t>
                      </a:r>
                    </a:p>
                  </a:txBody>
                  <a:tcPr marL="9525" marR="9525" marT="9525" marB="0" anchor="ctr">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7"/>
                  </a:ext>
                </a:extLst>
              </a:tr>
              <a:tr h="255811">
                <a:tc>
                  <a:txBody>
                    <a:bodyPr/>
                    <a:lstStyle/>
                    <a:p>
                      <a:pPr algn="l" fontAlgn="ctr"/>
                      <a:r>
                        <a:rPr lang="en-US" sz="1000" b="0" i="0" u="none" strike="noStrike">
                          <a:effectLst/>
                          <a:latin typeface="Arial" panose="020B0604020202020204" pitchFamily="34" charset="0"/>
                        </a:rPr>
                        <a:t> 8. Medical and Health Services Managers</a:t>
                      </a:r>
                    </a:p>
                  </a:txBody>
                  <a:tcPr marL="9525" marR="9525" marT="9525" marB="0" anchor="ctr">
                    <a:lnL w="12700">
                      <a:solidFill>
                        <a:srgbClr val="000000"/>
                      </a:solidFill>
                    </a:lnL>
                    <a:lnR w="12700" cap="flat" cmpd="sng" algn="ctr">
                      <a:solidFill>
                        <a:srgbClr val="000000"/>
                      </a:solidFill>
                      <a:prstDash val="solid"/>
                      <a:round/>
                      <a:headEnd type="none" w="med" len="med"/>
                      <a:tailEnd type="none" w="med" len="med"/>
                    </a:lnR>
                    <a:lnT w="12700">
                      <a:solidFill>
                        <a:srgbClr val="000000"/>
                      </a:solidFill>
                    </a:lnT>
                    <a:lnB w="12700">
                      <a:solidFill>
                        <a:srgbClr val="000000"/>
                      </a:solidFill>
                    </a:lnB>
                    <a:solidFill>
                      <a:srgbClr val="FFFFFF"/>
                    </a:solidFill>
                  </a:tcPr>
                </a:tc>
                <a:tc>
                  <a:txBody>
                    <a:bodyPr/>
                    <a:lstStyle/>
                    <a:p>
                      <a:pPr algn="ctr" fontAlgn="ctr"/>
                      <a:r>
                        <a:rPr lang="en-US" sz="1000" b="0" i="0" u="none" strike="noStrike">
                          <a:effectLst/>
                          <a:latin typeface="Arial" panose="020B0604020202020204" pitchFamily="34" charset="0"/>
                        </a:rPr>
                        <a:t>181</a:t>
                      </a:r>
                    </a:p>
                  </a:txBody>
                  <a:tcPr marL="9525" marR="9525" marT="9525" marB="0" anchor="ctr">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8"/>
                  </a:ext>
                </a:extLst>
              </a:tr>
              <a:tr h="255811">
                <a:tc>
                  <a:txBody>
                    <a:bodyPr/>
                    <a:lstStyle/>
                    <a:p>
                      <a:pPr algn="l" fontAlgn="ctr"/>
                      <a:r>
                        <a:rPr lang="en-US" sz="1000" b="0" i="0" u="none" strike="noStrike">
                          <a:effectLst/>
                          <a:latin typeface="Arial" panose="020B0604020202020204" pitchFamily="34" charset="0"/>
                        </a:rPr>
                        <a:t> 9. Security Guards</a:t>
                      </a:r>
                    </a:p>
                  </a:txBody>
                  <a:tcPr marL="9525" marR="9525" marT="9525" marB="0" anchor="ctr">
                    <a:lnL w="12700">
                      <a:solidFill>
                        <a:srgbClr val="000000"/>
                      </a:solidFill>
                    </a:lnL>
                    <a:lnR w="12700" cap="flat" cmpd="sng" algn="ctr">
                      <a:solidFill>
                        <a:srgbClr val="000000"/>
                      </a:solidFill>
                      <a:prstDash val="solid"/>
                      <a:round/>
                      <a:headEnd type="none" w="med" len="med"/>
                      <a:tailEnd type="none" w="med" len="med"/>
                    </a:lnR>
                    <a:lnT w="12700">
                      <a:solidFill>
                        <a:srgbClr val="000000"/>
                      </a:solidFill>
                    </a:lnT>
                    <a:lnB w="12700">
                      <a:solidFill>
                        <a:srgbClr val="000000"/>
                      </a:solidFill>
                    </a:lnB>
                    <a:solidFill>
                      <a:srgbClr val="FFFFFF"/>
                    </a:solidFill>
                  </a:tcPr>
                </a:tc>
                <a:tc>
                  <a:txBody>
                    <a:bodyPr/>
                    <a:lstStyle/>
                    <a:p>
                      <a:pPr algn="ctr" fontAlgn="ctr"/>
                      <a:r>
                        <a:rPr lang="en-US" sz="1000" b="0" i="0" u="none" strike="noStrike">
                          <a:effectLst/>
                          <a:latin typeface="Arial" panose="020B0604020202020204" pitchFamily="34" charset="0"/>
                        </a:rPr>
                        <a:t>176</a:t>
                      </a:r>
                    </a:p>
                  </a:txBody>
                  <a:tcPr marL="9525" marR="9525" marT="9525" marB="0" anchor="ctr">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9"/>
                  </a:ext>
                </a:extLst>
              </a:tr>
              <a:tr h="255811">
                <a:tc>
                  <a:txBody>
                    <a:bodyPr/>
                    <a:lstStyle/>
                    <a:p>
                      <a:pPr algn="l" fontAlgn="ctr"/>
                      <a:r>
                        <a:rPr lang="en-US" sz="1000" b="0" i="0" u="none" strike="noStrike">
                          <a:effectLst/>
                          <a:latin typeface="Arial" panose="020B0604020202020204" pitchFamily="34" charset="0"/>
                        </a:rPr>
                        <a:t> 10. Managers, All Other</a:t>
                      </a:r>
                    </a:p>
                  </a:txBody>
                  <a:tcPr marL="9525" marR="9525" marT="9525" marB="0" anchor="ctr">
                    <a:lnL w="12700">
                      <a:solidFill>
                        <a:srgbClr val="000000"/>
                      </a:solidFill>
                    </a:lnL>
                    <a:lnR w="12700" cap="flat" cmpd="sng" algn="ctr">
                      <a:solidFill>
                        <a:srgbClr val="000000"/>
                      </a:solidFill>
                      <a:prstDash val="solid"/>
                      <a:round/>
                      <a:headEnd type="none" w="med" len="med"/>
                      <a:tailEnd type="none" w="med" len="med"/>
                    </a:lnR>
                    <a:lnT w="12700">
                      <a:solidFill>
                        <a:srgbClr val="000000"/>
                      </a:solidFill>
                    </a:lnT>
                    <a:lnB w="12700">
                      <a:solidFill>
                        <a:srgbClr val="000000"/>
                      </a:solidFill>
                    </a:lnB>
                    <a:solidFill>
                      <a:srgbClr val="FFFFFF"/>
                    </a:solidFill>
                  </a:tcPr>
                </a:tc>
                <a:tc>
                  <a:txBody>
                    <a:bodyPr/>
                    <a:lstStyle/>
                    <a:p>
                      <a:pPr algn="ctr" fontAlgn="ctr"/>
                      <a:r>
                        <a:rPr lang="en-US" sz="1000" b="0" i="0" u="none" strike="noStrike" dirty="0">
                          <a:effectLst/>
                          <a:latin typeface="Arial" panose="020B0604020202020204" pitchFamily="34" charset="0"/>
                        </a:rPr>
                        <a:t>166</a:t>
                      </a:r>
                    </a:p>
                  </a:txBody>
                  <a:tcPr marL="9525" marR="9525" marT="9525" marB="0" anchor="ctr">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10"/>
                  </a:ext>
                </a:extLst>
              </a:tr>
            </a:tbl>
          </a:graphicData>
        </a:graphic>
      </p:graphicFrame>
      <p:sp>
        <p:nvSpPr>
          <p:cNvPr id="206" name="Rectangle 29"/>
          <p:cNvSpPr txBox="1"/>
          <p:nvPr/>
        </p:nvSpPr>
        <p:spPr>
          <a:xfrm>
            <a:off x="1254879" y="7496121"/>
            <a:ext cx="5205488" cy="33855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ctr">
              <a:defRPr sz="1600" b="1">
                <a:solidFill>
                  <a:srgbClr val="2A3E92"/>
                </a:solidFill>
              </a:defRPr>
            </a:lvl1pPr>
          </a:lstStyle>
          <a:p>
            <a:r>
              <a:rPr dirty="0">
                <a:solidFill>
                  <a:schemeClr val="accent5">
                    <a:lumMod val="50000"/>
                  </a:schemeClr>
                </a:solidFill>
              </a:rPr>
              <a:t>TOP 5 EMPLOYERS POSTING JOBS – VERDUGO AREA</a:t>
            </a:r>
          </a:p>
        </p:txBody>
      </p:sp>
      <p:grpSp>
        <p:nvGrpSpPr>
          <p:cNvPr id="209" name="Group 17"/>
          <p:cNvGrpSpPr/>
          <p:nvPr/>
        </p:nvGrpSpPr>
        <p:grpSpPr>
          <a:xfrm>
            <a:off x="4043225" y="1441184"/>
            <a:ext cx="3493356" cy="2032074"/>
            <a:chOff x="414740" y="-78998"/>
            <a:chExt cx="3592029" cy="1732167"/>
          </a:xfrm>
          <a:solidFill>
            <a:schemeClr val="accent5">
              <a:lumMod val="75000"/>
            </a:schemeClr>
          </a:solidFill>
        </p:grpSpPr>
        <p:sp>
          <p:nvSpPr>
            <p:cNvPr id="207" name="Freeform 3"/>
            <p:cNvSpPr/>
            <p:nvPr/>
          </p:nvSpPr>
          <p:spPr>
            <a:xfrm>
              <a:off x="414740" y="-78998"/>
              <a:ext cx="3592029" cy="1732167"/>
            </a:xfrm>
            <a:prstGeom prst="rect">
              <a:avLst/>
            </a:prstGeom>
            <a:grpFill/>
            <a:ln w="12700" cap="flat">
              <a:solidFill>
                <a:srgbClr val="000000">
                  <a:alpha val="0"/>
                </a:srgbClr>
              </a:solidFill>
              <a:prstDash val="solid"/>
              <a:round/>
            </a:ln>
            <a:effectLst/>
          </p:spPr>
          <p:txBody>
            <a:bodyPr wrap="square" lIns="45719" tIns="45719" rIns="45719" bIns="45719" numCol="1" anchor="ctr">
              <a:noAutofit/>
            </a:bodyPr>
            <a:lstStyle/>
            <a:p>
              <a:pPr algn="ctr">
                <a:defRPr>
                  <a:solidFill>
                    <a:srgbClr val="FFFFFF"/>
                  </a:solidFill>
                </a:defRPr>
              </a:pPr>
              <a:endParaRPr dirty="0"/>
            </a:p>
          </p:txBody>
        </p:sp>
        <p:sp>
          <p:nvSpPr>
            <p:cNvPr id="208" name="Rectangle 38"/>
            <p:cNvSpPr txBox="1"/>
            <p:nvPr/>
          </p:nvSpPr>
          <p:spPr>
            <a:xfrm>
              <a:off x="506879" y="36487"/>
              <a:ext cx="3437493" cy="1513841"/>
            </a:xfrm>
            <a:prstGeom prst="rect">
              <a:avLst/>
            </a:prstGeom>
            <a:grp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p>
              <a:pPr algn="just">
                <a:tabLst>
                  <a:tab pos="317500" algn="l"/>
                  <a:tab pos="3060700" algn="l"/>
                  <a:tab pos="3670300" algn="l"/>
                </a:tabLst>
                <a:defRPr sz="1200" i="1">
                  <a:solidFill>
                    <a:srgbClr val="FFFFFF"/>
                  </a:solidFill>
                </a:defRPr>
              </a:pPr>
              <a:r>
                <a:rPr dirty="0"/>
                <a:t>Help Wanted Online from The Conference Board </a:t>
              </a:r>
              <a:r>
                <a:rPr i="0" dirty="0"/>
                <a:t>and </a:t>
              </a:r>
              <a:r>
                <a:rPr dirty="0"/>
                <a:t>WANTED Technologies</a:t>
              </a:r>
              <a:r>
                <a:rPr i="0" dirty="0"/>
                <a:t> report the top ten cities in the Los Angeles County with the most job ads. Consistently, Burbank and Glendale are reported amongst these top ten cities with the number of job ads posted for the reporting month. This indicates the economic vibrancy of the businesses in the Verdugo community relative to the other cities located in the region.</a:t>
              </a:r>
            </a:p>
          </p:txBody>
        </p:sp>
      </p:grpSp>
      <p:sp>
        <p:nvSpPr>
          <p:cNvPr id="210" name="Rectangle 39"/>
          <p:cNvSpPr txBox="1"/>
          <p:nvPr/>
        </p:nvSpPr>
        <p:spPr>
          <a:xfrm>
            <a:off x="2424484" y="1084539"/>
            <a:ext cx="2835069" cy="338554"/>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600" b="1">
                <a:solidFill>
                  <a:srgbClr val="2A3E92"/>
                </a:solidFill>
              </a:defRPr>
            </a:lvl1pPr>
          </a:lstStyle>
          <a:p>
            <a:r>
              <a:rPr dirty="0">
                <a:solidFill>
                  <a:schemeClr val="accent5">
                    <a:lumMod val="50000"/>
                  </a:schemeClr>
                </a:solidFill>
              </a:rPr>
              <a:t>CITIES WITH THE MOST JOB ADS</a:t>
            </a:r>
          </a:p>
        </p:txBody>
      </p:sp>
      <p:sp>
        <p:nvSpPr>
          <p:cNvPr id="211" name="TextBox 1"/>
          <p:cNvSpPr txBox="1"/>
          <p:nvPr/>
        </p:nvSpPr>
        <p:spPr>
          <a:xfrm>
            <a:off x="76199" y="769142"/>
            <a:ext cx="5713704" cy="229682"/>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p>
            <a:pPr algn="ctr">
              <a:lnSpc>
                <a:spcPts val="1600"/>
              </a:lnSpc>
              <a:tabLst>
                <a:tab pos="736600" algn="l"/>
              </a:tabLst>
              <a:defRPr sz="2400" b="1">
                <a:solidFill>
                  <a:srgbClr val="FFFFFF"/>
                </a:solidFill>
                <a:latin typeface="Century Gothic"/>
                <a:ea typeface="Century Gothic"/>
                <a:cs typeface="Century Gothic"/>
                <a:sym typeface="Century Gothic"/>
              </a:defRPr>
            </a:pPr>
            <a:r>
              <a:rPr dirty="0"/>
              <a:t>Labor</a:t>
            </a:r>
            <a:r>
              <a:rPr b="0" dirty="0">
                <a:solidFill>
                  <a:srgbClr val="000000"/>
                </a:solidFill>
              </a:rPr>
              <a:t> </a:t>
            </a:r>
            <a:r>
              <a:rPr dirty="0"/>
              <a:t>Market Report:</a:t>
            </a:r>
            <a:r>
              <a:rPr b="0" dirty="0">
                <a:solidFill>
                  <a:srgbClr val="000000"/>
                </a:solidFill>
              </a:rPr>
              <a:t> </a:t>
            </a:r>
            <a:r>
              <a:rPr dirty="0"/>
              <a:t>Verdugo</a:t>
            </a:r>
            <a:r>
              <a:rPr b="0" dirty="0">
                <a:solidFill>
                  <a:srgbClr val="000000"/>
                </a:solidFill>
              </a:rPr>
              <a:t> </a:t>
            </a:r>
            <a:r>
              <a:rPr dirty="0"/>
              <a:t>Region</a:t>
            </a:r>
          </a:p>
        </p:txBody>
      </p:sp>
      <p:sp>
        <p:nvSpPr>
          <p:cNvPr id="212" name="Rectangle 32"/>
          <p:cNvSpPr txBox="1"/>
          <p:nvPr/>
        </p:nvSpPr>
        <p:spPr>
          <a:xfrm>
            <a:off x="286808" y="424226"/>
            <a:ext cx="4913533" cy="293155"/>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lnSpc>
                <a:spcPts val="1600"/>
              </a:lnSpc>
              <a:tabLst>
                <a:tab pos="736600" algn="l"/>
              </a:tabLst>
              <a:defRPr sz="1400" b="1">
                <a:solidFill>
                  <a:srgbClr val="FFFFFF"/>
                </a:solidFill>
                <a:latin typeface="Century Gothic"/>
                <a:ea typeface="Century Gothic"/>
                <a:cs typeface="Century Gothic"/>
                <a:sym typeface="Century Gothic"/>
              </a:defRPr>
            </a:pPr>
            <a:r>
              <a:rPr dirty="0"/>
              <a:t>Verdugo</a:t>
            </a:r>
            <a:r>
              <a:rPr b="0" dirty="0">
                <a:solidFill>
                  <a:srgbClr val="000000"/>
                </a:solidFill>
              </a:rPr>
              <a:t> </a:t>
            </a:r>
            <a:r>
              <a:rPr dirty="0"/>
              <a:t>Workforce</a:t>
            </a:r>
            <a:r>
              <a:rPr b="0" dirty="0">
                <a:solidFill>
                  <a:srgbClr val="000000"/>
                </a:solidFill>
              </a:rPr>
              <a:t> </a:t>
            </a:r>
            <a:r>
              <a:rPr dirty="0"/>
              <a:t>Development</a:t>
            </a:r>
            <a:r>
              <a:rPr b="0" dirty="0">
                <a:solidFill>
                  <a:srgbClr val="000000"/>
                </a:solidFill>
              </a:rPr>
              <a:t> </a:t>
            </a:r>
            <a:r>
              <a:rPr dirty="0"/>
              <a:t>Board</a:t>
            </a:r>
          </a:p>
        </p:txBody>
      </p:sp>
      <p:sp>
        <p:nvSpPr>
          <p:cNvPr id="213" name="TextBox 3"/>
          <p:cNvSpPr txBox="1"/>
          <p:nvPr/>
        </p:nvSpPr>
        <p:spPr>
          <a:xfrm>
            <a:off x="594571" y="9008464"/>
            <a:ext cx="6702175" cy="430887"/>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p>
            <a:pPr>
              <a:defRPr sz="1100"/>
            </a:pPr>
            <a:endParaRPr dirty="0"/>
          </a:p>
          <a:p>
            <a:pPr>
              <a:defRPr sz="1100"/>
            </a:pPr>
            <a:r>
              <a:rPr dirty="0"/>
              <a:t>*Increase/Decrease from </a:t>
            </a:r>
            <a:r>
              <a:rPr lang="en-US" dirty="0"/>
              <a:t>September 2023 </a:t>
            </a:r>
            <a:r>
              <a:rPr dirty="0"/>
              <a:t>Verdugo LMI report. </a:t>
            </a:r>
          </a:p>
        </p:txBody>
      </p:sp>
      <p:sp>
        <p:nvSpPr>
          <p:cNvPr id="214" name="TextBox 4"/>
          <p:cNvSpPr txBox="1"/>
          <p:nvPr/>
        </p:nvSpPr>
        <p:spPr>
          <a:xfrm>
            <a:off x="390241" y="6945033"/>
            <a:ext cx="6965852" cy="430887"/>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just">
              <a:defRPr sz="1100"/>
            </a:lvl1pPr>
          </a:lstStyle>
          <a:p>
            <a:r>
              <a:rPr dirty="0"/>
              <a:t>The total number of job ads for the Top 10 Occupations </a:t>
            </a:r>
            <a:r>
              <a:rPr lang="en-US" dirty="0"/>
              <a:t>in</a:t>
            </a:r>
            <a:r>
              <a:rPr dirty="0"/>
              <a:t>creased by</a:t>
            </a:r>
            <a:r>
              <a:rPr lang="en-US" dirty="0"/>
              <a:t> 38</a:t>
            </a:r>
            <a:r>
              <a:rPr dirty="0"/>
              <a:t>% from </a:t>
            </a:r>
            <a:r>
              <a:rPr lang="en-US" dirty="0"/>
              <a:t>2,453 in September 2023 to 3,409 in December 2023</a:t>
            </a:r>
            <a:r>
              <a:rPr dirty="0"/>
              <a:t>. This trend </a:t>
            </a:r>
            <a:r>
              <a:rPr lang="en-US" dirty="0"/>
              <a:t>may be d</a:t>
            </a:r>
            <a:r>
              <a:rPr dirty="0"/>
              <a:t>ue to </a:t>
            </a:r>
            <a:r>
              <a:rPr lang="en-US" dirty="0"/>
              <a:t>the labor shortages in certain industries. </a:t>
            </a:r>
            <a:endParaRPr dirty="0"/>
          </a:p>
        </p:txBody>
      </p:sp>
      <p:sp>
        <p:nvSpPr>
          <p:cNvPr id="215" name="TextBox 1"/>
          <p:cNvSpPr txBox="1"/>
          <p:nvPr/>
        </p:nvSpPr>
        <p:spPr>
          <a:xfrm>
            <a:off x="6096000" y="496760"/>
            <a:ext cx="1676400" cy="482611"/>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p>
            <a:pPr algn="ctr">
              <a:lnSpc>
                <a:spcPts val="1900"/>
              </a:lnSpc>
              <a:defRPr sz="1400" b="1">
                <a:solidFill>
                  <a:srgbClr val="2A3E92"/>
                </a:solidFill>
                <a:latin typeface="Century Gothic"/>
                <a:ea typeface="Century Gothic"/>
                <a:cs typeface="Century Gothic"/>
                <a:sym typeface="Century Gothic"/>
              </a:defRPr>
            </a:pPr>
            <a:r>
              <a:rPr lang="en-US" dirty="0">
                <a:solidFill>
                  <a:schemeClr val="accent5">
                    <a:lumMod val="50000"/>
                  </a:schemeClr>
                </a:solidFill>
              </a:rPr>
              <a:t>December 2023</a:t>
            </a:r>
          </a:p>
          <a:p>
            <a:pPr algn="ctr">
              <a:lnSpc>
                <a:spcPts val="1900"/>
              </a:lnSpc>
              <a:defRPr sz="1400" b="1">
                <a:solidFill>
                  <a:srgbClr val="2A3E92"/>
                </a:solidFill>
                <a:latin typeface="Century Gothic"/>
                <a:ea typeface="Century Gothic"/>
                <a:cs typeface="Century Gothic"/>
                <a:sym typeface="Century Gothic"/>
              </a:defRPr>
            </a:pPr>
            <a:r>
              <a:rPr lang="en-US" dirty="0">
                <a:solidFill>
                  <a:schemeClr val="accent5">
                    <a:lumMod val="50000"/>
                  </a:schemeClr>
                </a:solidFill>
              </a:rPr>
              <a:t>Quarterly Issue</a:t>
            </a:r>
          </a:p>
        </p:txBody>
      </p:sp>
      <p:pic>
        <p:nvPicPr>
          <p:cNvPr id="216" name="Picture 5" descr="Picture 5"/>
          <p:cNvPicPr>
            <a:picLocks noChangeAspect="1"/>
          </p:cNvPicPr>
          <p:nvPr/>
        </p:nvPicPr>
        <p:blipFill>
          <a:blip r:embed="rId3"/>
          <a:srcRect l="40712" b="88144"/>
          <a:stretch>
            <a:fillRect/>
          </a:stretch>
        </p:blipFill>
        <p:spPr>
          <a:xfrm>
            <a:off x="623775" y="1238300"/>
            <a:ext cx="1711101" cy="303763"/>
          </a:xfrm>
          <a:prstGeom prst="rect">
            <a:avLst/>
          </a:prstGeom>
          <a:ln w="12700">
            <a:miter lim="400000"/>
          </a:ln>
        </p:spPr>
      </p:pic>
      <p:pic>
        <p:nvPicPr>
          <p:cNvPr id="217" name="Picture 2" descr="Picture 2"/>
          <p:cNvPicPr>
            <a:picLocks noChangeAspect="1"/>
          </p:cNvPicPr>
          <p:nvPr/>
        </p:nvPicPr>
        <p:blipFill>
          <a:blip r:embed="rId4"/>
          <a:stretch>
            <a:fillRect/>
          </a:stretch>
        </p:blipFill>
        <p:spPr>
          <a:xfrm>
            <a:off x="536989" y="7899550"/>
            <a:ext cx="1177054" cy="569978"/>
          </a:xfrm>
          <a:prstGeom prst="rect">
            <a:avLst/>
          </a:prstGeom>
          <a:ln w="12700">
            <a:miter lim="400000"/>
          </a:ln>
        </p:spPr>
      </p:pic>
      <p:graphicFrame>
        <p:nvGraphicFramePr>
          <p:cNvPr id="218" name="Table 45"/>
          <p:cNvGraphicFramePr/>
          <p:nvPr>
            <p:extLst>
              <p:ext uri="{D42A27DB-BD31-4B8C-83A1-F6EECF244321}">
                <p14:modId xmlns:p14="http://schemas.microsoft.com/office/powerpoint/2010/main" val="3168510037"/>
              </p:ext>
            </p:extLst>
          </p:nvPr>
        </p:nvGraphicFramePr>
        <p:xfrm>
          <a:off x="415195" y="7809826"/>
          <a:ext cx="7060925" cy="1371600"/>
        </p:xfrm>
        <a:graphic>
          <a:graphicData uri="http://schemas.openxmlformats.org/drawingml/2006/table">
            <a:tbl>
              <a:tblPr firstRow="1" bandRow="1">
                <a:tableStyleId>{4C3C2611-4C71-4FC5-86AE-919BDF0F9419}</a:tableStyleId>
              </a:tblPr>
              <a:tblGrid>
                <a:gridCol w="1342585">
                  <a:extLst>
                    <a:ext uri="{9D8B030D-6E8A-4147-A177-3AD203B41FA5}">
                      <a16:colId xmlns:a16="http://schemas.microsoft.com/office/drawing/2014/main" val="20000"/>
                    </a:ext>
                  </a:extLst>
                </a:gridCol>
                <a:gridCol w="1481785">
                  <a:extLst>
                    <a:ext uri="{9D8B030D-6E8A-4147-A177-3AD203B41FA5}">
                      <a16:colId xmlns:a16="http://schemas.microsoft.com/office/drawing/2014/main" val="20001"/>
                    </a:ext>
                  </a:extLst>
                </a:gridCol>
                <a:gridCol w="1412185">
                  <a:extLst>
                    <a:ext uri="{9D8B030D-6E8A-4147-A177-3AD203B41FA5}">
                      <a16:colId xmlns:a16="http://schemas.microsoft.com/office/drawing/2014/main" val="20002"/>
                    </a:ext>
                  </a:extLst>
                </a:gridCol>
                <a:gridCol w="1412185">
                  <a:extLst>
                    <a:ext uri="{9D8B030D-6E8A-4147-A177-3AD203B41FA5}">
                      <a16:colId xmlns:a16="http://schemas.microsoft.com/office/drawing/2014/main" val="20003"/>
                    </a:ext>
                  </a:extLst>
                </a:gridCol>
                <a:gridCol w="1412185">
                  <a:extLst>
                    <a:ext uri="{9D8B030D-6E8A-4147-A177-3AD203B41FA5}">
                      <a16:colId xmlns:a16="http://schemas.microsoft.com/office/drawing/2014/main" val="20004"/>
                    </a:ext>
                  </a:extLst>
                </a:gridCol>
              </a:tblGrid>
              <a:tr h="349703">
                <a:tc>
                  <a:txBody>
                    <a:bodyPr/>
                    <a:lstStyle/>
                    <a:p>
                      <a:pPr algn="l">
                        <a:defRPr sz="1800" b="1">
                          <a:solidFill>
                            <a:srgbClr val="FFFFFF"/>
                          </a:solidFill>
                        </a:defRPr>
                      </a:pPr>
                      <a:endParaRPr dirty="0"/>
                    </a:p>
                  </a:txBody>
                  <a:tcPr marL="45720" marR="4572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defRPr sz="1800" b="1">
                          <a:solidFill>
                            <a:srgbClr val="FFFFFF"/>
                          </a:solidFill>
                        </a:defRPr>
                      </a:pPr>
                      <a:endParaRPr dirty="0"/>
                    </a:p>
                  </a:txBody>
                  <a:tcPr marL="45720" marR="4572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defRPr sz="1800" b="1">
                          <a:solidFill>
                            <a:srgbClr val="FFFFFF"/>
                          </a:solidFill>
                        </a:defRPr>
                      </a:pPr>
                      <a:endParaRPr dirty="0"/>
                    </a:p>
                  </a:txBody>
                  <a:tcPr marL="45720" marR="4572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defRPr sz="1800" b="1">
                          <a:solidFill>
                            <a:srgbClr val="FFFFFF"/>
                          </a:solidFill>
                        </a:defRPr>
                      </a:pPr>
                      <a:endParaRPr dirty="0"/>
                    </a:p>
                  </a:txBody>
                  <a:tcPr marL="45720" marR="4572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defRPr sz="1800" b="1">
                          <a:solidFill>
                            <a:srgbClr val="FFFFFF"/>
                          </a:solidFill>
                        </a:defRPr>
                      </a:pPr>
                      <a:endParaRPr dirty="0"/>
                    </a:p>
                  </a:txBody>
                  <a:tcPr marL="45720" marR="4572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961685">
                <a:tc>
                  <a:txBody>
                    <a:bodyPr/>
                    <a:lstStyle/>
                    <a:p>
                      <a:pPr algn="ctr">
                        <a:defRPr sz="1000"/>
                      </a:pPr>
                      <a:endParaRPr dirty="0"/>
                    </a:p>
                    <a:p>
                      <a:pPr algn="ctr"/>
                      <a:r>
                        <a:rPr lang="en-US" dirty="0"/>
                        <a:t>557 </a:t>
                      </a:r>
                      <a:r>
                        <a:rPr dirty="0"/>
                        <a:t>Ads</a:t>
                      </a:r>
                    </a:p>
                    <a:p>
                      <a:pPr algn="ctr">
                        <a:defRPr>
                          <a:solidFill>
                            <a:srgbClr val="00B050"/>
                          </a:solidFill>
                        </a:defRPr>
                      </a:pPr>
                      <a:r>
                        <a:rPr lang="en-US" b="1" dirty="0">
                          <a:solidFill>
                            <a:srgbClr val="92D050"/>
                          </a:solidFill>
                        </a:rPr>
                        <a:t>(37%)</a:t>
                      </a:r>
                    </a:p>
                  </a:txBody>
                  <a:tcPr marL="45720" marR="4572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dirty="0"/>
                    </a:p>
                    <a:p>
                      <a:pPr algn="ctr"/>
                      <a:r>
                        <a:rPr lang="en-US" dirty="0"/>
                        <a:t>269 Ads</a:t>
                      </a:r>
                    </a:p>
                    <a:p>
                      <a:pPr algn="ctr">
                        <a:defRPr>
                          <a:solidFill>
                            <a:srgbClr val="00B050"/>
                          </a:solidFill>
                        </a:defRPr>
                      </a:pPr>
                      <a:r>
                        <a:rPr lang="en-US" b="1" dirty="0">
                          <a:solidFill>
                            <a:srgbClr val="92D050"/>
                          </a:solidFill>
                        </a:rPr>
                        <a:t>(305%)</a:t>
                      </a:r>
                    </a:p>
                  </a:txBody>
                  <a:tcPr marL="45720" marR="4572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a:t>                                 </a:t>
                      </a:r>
                    </a:p>
                    <a:p>
                      <a:pPr algn="ctr"/>
                      <a:r>
                        <a:rPr lang="en-US" dirty="0"/>
                        <a:t>                                    </a:t>
                      </a:r>
                      <a:r>
                        <a:rPr lang="en-US" baseline="0" dirty="0"/>
                        <a:t>268 </a:t>
                      </a:r>
                      <a:r>
                        <a:rPr lang="en-US" dirty="0"/>
                        <a:t>Ads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rgbClr val="92D050"/>
                          </a:solidFill>
                        </a:rPr>
                        <a:t>(0.3%)</a:t>
                      </a:r>
                    </a:p>
                    <a:p>
                      <a:pPr algn="ctr"/>
                      <a:endParaRPr lang="en-US" dirty="0"/>
                    </a:p>
                  </a:txBody>
                  <a:tcPr marL="45720" marR="4572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dirty="0"/>
                    </a:p>
                    <a:p>
                      <a:pPr algn="ctr"/>
                      <a:r>
                        <a:rPr lang="en-US" dirty="0"/>
                        <a:t>114 Ads</a:t>
                      </a:r>
                    </a:p>
                    <a:p>
                      <a:pPr algn="ctr">
                        <a:defRPr>
                          <a:solidFill>
                            <a:srgbClr val="00B050"/>
                          </a:solidFill>
                        </a:defRPr>
                      </a:pPr>
                      <a:r>
                        <a:rPr lang="en-US" b="1" dirty="0">
                          <a:solidFill>
                            <a:srgbClr val="92D050"/>
                          </a:solidFill>
                        </a:rPr>
                        <a:t>NEW</a:t>
                      </a:r>
                    </a:p>
                    <a:p>
                      <a:pPr algn="ctr"/>
                      <a:endParaRPr lang="en-US" b="1" dirty="0">
                        <a:solidFill>
                          <a:srgbClr val="92D050"/>
                        </a:solidFill>
                      </a:endParaRPr>
                    </a:p>
                  </a:txBody>
                  <a:tcPr marL="45720" marR="4572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baseline="0" dirty="0"/>
                        <a:t>133 </a:t>
                      </a:r>
                      <a:r>
                        <a:rPr lang="en-US" dirty="0"/>
                        <a:t>Ads </a:t>
                      </a:r>
                    </a:p>
                    <a:p>
                      <a:pPr algn="ctr">
                        <a:defRPr>
                          <a:solidFill>
                            <a:srgbClr val="00B050"/>
                          </a:solidFill>
                        </a:defRPr>
                      </a:pPr>
                      <a:r>
                        <a:rPr lang="en-US" b="1" dirty="0">
                          <a:solidFill>
                            <a:srgbClr val="92D050"/>
                          </a:solidFill>
                        </a:rPr>
                        <a:t>(2%)</a:t>
                      </a:r>
                      <a:endParaRPr dirty="0"/>
                    </a:p>
                  </a:txBody>
                  <a:tcPr marL="45720" marR="4572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bl>
          </a:graphicData>
        </a:graphic>
      </p:graphicFrame>
      <p:pic>
        <p:nvPicPr>
          <p:cNvPr id="32" name="Picture 2" descr="Image result for Adventist Healthcare logo">
            <a:extLst>
              <a:ext uri="{FF2B5EF4-FFF2-40B4-BE49-F238E27FC236}">
                <a16:creationId xmlns:a16="http://schemas.microsoft.com/office/drawing/2014/main" id="{E4633DC2-5C26-48CE-BF5C-34561E5B8779}"/>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87346" y="8005514"/>
            <a:ext cx="1320553" cy="418326"/>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6">
            <a:extLst>
              <a:ext uri="{FF2B5EF4-FFF2-40B4-BE49-F238E27FC236}">
                <a16:creationId xmlns:a16="http://schemas.microsoft.com/office/drawing/2014/main" id="{CF8846C1-5EAE-872E-D85C-AD2BCB76FCD9}"/>
              </a:ext>
            </a:extLst>
          </p:cNvPr>
          <p:cNvPicPr>
            <a:picLocks noChangeAspect="1"/>
          </p:cNvPicPr>
          <p:nvPr/>
        </p:nvPicPr>
        <p:blipFill>
          <a:blip r:embed="rId6"/>
          <a:stretch>
            <a:fillRect/>
          </a:stretch>
        </p:blipFill>
        <p:spPr>
          <a:xfrm>
            <a:off x="2976927" y="7899550"/>
            <a:ext cx="1648383" cy="596076"/>
          </a:xfrm>
          <a:prstGeom prst="rect">
            <a:avLst/>
          </a:prstGeom>
        </p:spPr>
      </p:pic>
      <p:pic>
        <p:nvPicPr>
          <p:cNvPr id="5" name="Picture 4">
            <a:extLst>
              <a:ext uri="{FF2B5EF4-FFF2-40B4-BE49-F238E27FC236}">
                <a16:creationId xmlns:a16="http://schemas.microsoft.com/office/drawing/2014/main" id="{4D8C2303-0936-4393-B50D-2F84D50A6340}"/>
              </a:ext>
            </a:extLst>
          </p:cNvPr>
          <p:cNvPicPr>
            <a:picLocks noChangeAspect="1"/>
          </p:cNvPicPr>
          <p:nvPr/>
        </p:nvPicPr>
        <p:blipFill>
          <a:blip r:embed="rId7"/>
          <a:stretch>
            <a:fillRect/>
          </a:stretch>
        </p:blipFill>
        <p:spPr>
          <a:xfrm>
            <a:off x="6104313" y="7951676"/>
            <a:ext cx="1295440" cy="557082"/>
          </a:xfrm>
          <a:prstGeom prst="rect">
            <a:avLst/>
          </a:prstGeom>
        </p:spPr>
      </p:pic>
      <p:graphicFrame>
        <p:nvGraphicFramePr>
          <p:cNvPr id="3" name="Chart 2">
            <a:extLst>
              <a:ext uri="{FF2B5EF4-FFF2-40B4-BE49-F238E27FC236}">
                <a16:creationId xmlns:a16="http://schemas.microsoft.com/office/drawing/2014/main" id="{00000000-0008-0000-0500-000005000000}"/>
              </a:ext>
            </a:extLst>
          </p:cNvPr>
          <p:cNvGraphicFramePr>
            <a:graphicFrameLocks/>
          </p:cNvGraphicFramePr>
          <p:nvPr>
            <p:extLst>
              <p:ext uri="{D42A27DB-BD31-4B8C-83A1-F6EECF244321}">
                <p14:modId xmlns:p14="http://schemas.microsoft.com/office/powerpoint/2010/main" val="1203832800"/>
              </p:ext>
            </p:extLst>
          </p:nvPr>
        </p:nvGraphicFramePr>
        <p:xfrm>
          <a:off x="355599" y="1432543"/>
          <a:ext cx="3687626" cy="2217320"/>
        </p:xfrm>
        <a:graphic>
          <a:graphicData uri="http://schemas.openxmlformats.org/drawingml/2006/chart">
            <c:chart xmlns:c="http://schemas.openxmlformats.org/drawingml/2006/chart" xmlns:r="http://schemas.openxmlformats.org/officeDocument/2006/relationships" r:id="rId8"/>
          </a:graphicData>
        </a:graphic>
      </p:graphicFrame>
      <p:pic>
        <p:nvPicPr>
          <p:cNvPr id="2" name="Picture 1">
            <a:extLst>
              <a:ext uri="{FF2B5EF4-FFF2-40B4-BE49-F238E27FC236}">
                <a16:creationId xmlns:a16="http://schemas.microsoft.com/office/drawing/2014/main" id="{10A412B9-ADC3-D5E0-B7F4-5802938B428E}"/>
              </a:ext>
            </a:extLst>
          </p:cNvPr>
          <p:cNvPicPr>
            <a:picLocks noChangeAspect="1"/>
          </p:cNvPicPr>
          <p:nvPr/>
        </p:nvPicPr>
        <p:blipFill>
          <a:blip r:embed="rId9"/>
          <a:stretch>
            <a:fillRect/>
          </a:stretch>
        </p:blipFill>
        <p:spPr>
          <a:xfrm>
            <a:off x="4785585" y="7997843"/>
            <a:ext cx="1102609" cy="497783"/>
          </a:xfrm>
          <a:prstGeom prst="rect">
            <a:avLst/>
          </a:prstGeom>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 name="Freeform 3"/>
          <p:cNvSpPr/>
          <p:nvPr/>
        </p:nvSpPr>
        <p:spPr>
          <a:xfrm>
            <a:off x="0" y="0"/>
            <a:ext cx="7772400" cy="304800"/>
          </a:xfrm>
          <a:prstGeom prst="rect">
            <a:avLst/>
          </a:prstGeom>
          <a:solidFill>
            <a:schemeClr val="accent6">
              <a:lumMod val="60000"/>
              <a:lumOff val="40000"/>
            </a:schemeClr>
          </a:solidFill>
          <a:ln w="12700">
            <a:solidFill>
              <a:srgbClr val="000000">
                <a:alpha val="0"/>
              </a:srgbClr>
            </a:solidFill>
          </a:ln>
        </p:spPr>
        <p:txBody>
          <a:bodyPr lIns="45719" rIns="45719" anchor="ctr"/>
          <a:lstStyle/>
          <a:p>
            <a:pPr algn="ctr">
              <a:defRPr>
                <a:solidFill>
                  <a:srgbClr val="FFFFFF"/>
                </a:solidFill>
              </a:defRPr>
            </a:pPr>
            <a:endParaRPr dirty="0"/>
          </a:p>
        </p:txBody>
      </p:sp>
      <p:sp>
        <p:nvSpPr>
          <p:cNvPr id="226" name="Freeform 3"/>
          <p:cNvSpPr/>
          <p:nvPr/>
        </p:nvSpPr>
        <p:spPr>
          <a:xfrm>
            <a:off x="-1" y="415290"/>
            <a:ext cx="6367300" cy="63705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7255" y="0"/>
                </a:lnTo>
                <a:lnTo>
                  <a:pt x="21600" y="21600"/>
                </a:lnTo>
                <a:lnTo>
                  <a:pt x="0" y="21600"/>
                </a:lnTo>
                <a:lnTo>
                  <a:pt x="0" y="0"/>
                </a:lnTo>
              </a:path>
            </a:pathLst>
          </a:custGeom>
          <a:solidFill>
            <a:schemeClr val="accent5">
              <a:lumMod val="75000"/>
            </a:schemeClr>
          </a:solidFill>
          <a:ln w="12700">
            <a:solidFill>
              <a:srgbClr val="000000">
                <a:alpha val="0"/>
              </a:srgbClr>
            </a:solidFill>
          </a:ln>
        </p:spPr>
        <p:txBody>
          <a:bodyPr lIns="45719" rIns="45719" anchor="ctr"/>
          <a:lstStyle/>
          <a:p>
            <a:pPr algn="ctr"/>
            <a:endParaRPr dirty="0">
              <a:solidFill>
                <a:srgbClr val="FFFFFF"/>
              </a:solidFill>
            </a:endParaRPr>
          </a:p>
        </p:txBody>
      </p:sp>
      <p:sp>
        <p:nvSpPr>
          <p:cNvPr id="227" name="Freeform 3"/>
          <p:cNvSpPr/>
          <p:nvPr/>
        </p:nvSpPr>
        <p:spPr>
          <a:xfrm>
            <a:off x="5257800" y="410381"/>
            <a:ext cx="2514601" cy="64075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1003" y="21600"/>
                </a:lnTo>
                <a:lnTo>
                  <a:pt x="0" y="0"/>
                </a:lnTo>
                <a:lnTo>
                  <a:pt x="21600" y="0"/>
                </a:lnTo>
                <a:lnTo>
                  <a:pt x="21600" y="21600"/>
                </a:lnTo>
              </a:path>
            </a:pathLst>
          </a:custGeom>
          <a:solidFill>
            <a:schemeClr val="accent5">
              <a:lumMod val="20000"/>
              <a:lumOff val="80000"/>
            </a:schemeClr>
          </a:solidFill>
          <a:ln w="12700">
            <a:solidFill>
              <a:srgbClr val="000000">
                <a:alpha val="0"/>
              </a:srgbClr>
            </a:solidFill>
          </a:ln>
        </p:spPr>
        <p:txBody>
          <a:bodyPr lIns="45719" rIns="45719" anchor="ctr"/>
          <a:lstStyle/>
          <a:p>
            <a:pPr algn="ctr"/>
            <a:endParaRPr dirty="0">
              <a:solidFill>
                <a:srgbClr val="FFFFFF"/>
              </a:solidFill>
            </a:endParaRPr>
          </a:p>
        </p:txBody>
      </p:sp>
      <p:sp>
        <p:nvSpPr>
          <p:cNvPr id="228" name="Freeform 3"/>
          <p:cNvSpPr/>
          <p:nvPr/>
        </p:nvSpPr>
        <p:spPr>
          <a:xfrm>
            <a:off x="0" y="9448800"/>
            <a:ext cx="7772400" cy="609600"/>
          </a:xfrm>
          <a:prstGeom prst="rect">
            <a:avLst/>
          </a:prstGeom>
          <a:solidFill>
            <a:schemeClr val="accent5">
              <a:lumMod val="75000"/>
            </a:schemeClr>
          </a:solidFill>
          <a:ln w="12700">
            <a:solidFill>
              <a:srgbClr val="000000">
                <a:alpha val="0"/>
              </a:srgbClr>
            </a:solidFill>
          </a:ln>
        </p:spPr>
        <p:txBody>
          <a:bodyPr lIns="45719" rIns="45719" anchor="ctr"/>
          <a:lstStyle/>
          <a:p>
            <a:pPr algn="ctr"/>
            <a:endParaRPr dirty="0">
              <a:solidFill>
                <a:srgbClr val="FFFFFF"/>
              </a:solidFill>
            </a:endParaRPr>
          </a:p>
        </p:txBody>
      </p:sp>
      <p:sp>
        <p:nvSpPr>
          <p:cNvPr id="229" name="Freeform 3"/>
          <p:cNvSpPr/>
          <p:nvPr/>
        </p:nvSpPr>
        <p:spPr>
          <a:xfrm>
            <a:off x="0" y="9421341"/>
            <a:ext cx="1778001" cy="63705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6038" y="0"/>
                </a:lnTo>
                <a:lnTo>
                  <a:pt x="21600" y="21600"/>
                </a:lnTo>
                <a:lnTo>
                  <a:pt x="0" y="21600"/>
                </a:lnTo>
                <a:lnTo>
                  <a:pt x="0" y="0"/>
                </a:lnTo>
              </a:path>
            </a:pathLst>
          </a:custGeom>
          <a:solidFill>
            <a:srgbClr val="FFFFFF"/>
          </a:solidFill>
          <a:ln w="12700">
            <a:solidFill>
              <a:srgbClr val="000000">
                <a:alpha val="0"/>
              </a:srgbClr>
            </a:solidFill>
          </a:ln>
        </p:spPr>
        <p:txBody>
          <a:bodyPr lIns="45719" rIns="45719" anchor="ctr"/>
          <a:lstStyle/>
          <a:p>
            <a:pPr algn="ctr">
              <a:defRPr>
                <a:solidFill>
                  <a:srgbClr val="FFFFFF"/>
                </a:solidFill>
              </a:defRPr>
            </a:pPr>
            <a:endParaRPr dirty="0"/>
          </a:p>
        </p:txBody>
      </p:sp>
      <p:sp>
        <p:nvSpPr>
          <p:cNvPr id="230" name="Freeform 3"/>
          <p:cNvSpPr/>
          <p:nvPr/>
        </p:nvSpPr>
        <p:spPr>
          <a:xfrm>
            <a:off x="0" y="9442501"/>
            <a:ext cx="1625601" cy="615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052" y="0"/>
                </a:lnTo>
                <a:lnTo>
                  <a:pt x="21600" y="21600"/>
                </a:lnTo>
                <a:lnTo>
                  <a:pt x="0" y="21600"/>
                </a:lnTo>
                <a:lnTo>
                  <a:pt x="0" y="0"/>
                </a:lnTo>
              </a:path>
            </a:pathLst>
          </a:custGeom>
          <a:solidFill>
            <a:schemeClr val="accent5">
              <a:lumMod val="20000"/>
              <a:lumOff val="80000"/>
            </a:schemeClr>
          </a:solidFill>
          <a:ln w="12700">
            <a:solidFill>
              <a:srgbClr val="000000">
                <a:alpha val="0"/>
              </a:srgbClr>
            </a:solidFill>
          </a:ln>
        </p:spPr>
        <p:txBody>
          <a:bodyPr lIns="45719" rIns="45719" anchor="ctr"/>
          <a:lstStyle/>
          <a:p>
            <a:pPr algn="ctr"/>
            <a:endParaRPr dirty="0">
              <a:solidFill>
                <a:srgbClr val="FFFFFF"/>
              </a:solidFill>
            </a:endParaRPr>
          </a:p>
        </p:txBody>
      </p:sp>
      <p:sp>
        <p:nvSpPr>
          <p:cNvPr id="231" name="TextBox 1"/>
          <p:cNvSpPr txBox="1"/>
          <p:nvPr/>
        </p:nvSpPr>
        <p:spPr>
          <a:xfrm>
            <a:off x="292099" y="9626599"/>
            <a:ext cx="127001" cy="232196"/>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a:lnSpc>
                <a:spcPts val="1900"/>
              </a:lnSpc>
              <a:defRPr sz="1400" b="1">
                <a:solidFill>
                  <a:srgbClr val="2A3E92"/>
                </a:solidFill>
                <a:latin typeface="Century Gothic"/>
                <a:ea typeface="Century Gothic"/>
                <a:cs typeface="Century Gothic"/>
                <a:sym typeface="Century Gothic"/>
              </a:defRPr>
            </a:lvl1pPr>
          </a:lstStyle>
          <a:p>
            <a:r>
              <a:rPr dirty="0"/>
              <a:t>4</a:t>
            </a:r>
          </a:p>
        </p:txBody>
      </p:sp>
      <p:sp>
        <p:nvSpPr>
          <p:cNvPr id="232" name="Rectangle 21"/>
          <p:cNvSpPr txBox="1"/>
          <p:nvPr/>
        </p:nvSpPr>
        <p:spPr>
          <a:xfrm>
            <a:off x="3287739" y="1236921"/>
            <a:ext cx="1282462" cy="3454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lgn="ctr">
              <a:defRPr sz="1600" b="1">
                <a:solidFill>
                  <a:srgbClr val="2A3E92"/>
                </a:solidFill>
                <a:latin typeface="Century Gothic"/>
                <a:ea typeface="Century Gothic"/>
                <a:cs typeface="Century Gothic"/>
                <a:sym typeface="Century Gothic"/>
              </a:defRPr>
            </a:lvl1pPr>
          </a:lstStyle>
          <a:p>
            <a:r>
              <a:rPr dirty="0">
                <a:solidFill>
                  <a:schemeClr val="accent5">
                    <a:lumMod val="50000"/>
                  </a:schemeClr>
                </a:solidFill>
              </a:rPr>
              <a:t>DEFINITIONS</a:t>
            </a:r>
          </a:p>
        </p:txBody>
      </p:sp>
      <p:sp>
        <p:nvSpPr>
          <p:cNvPr id="233" name="Rectangle 5"/>
          <p:cNvSpPr txBox="1"/>
          <p:nvPr/>
        </p:nvSpPr>
        <p:spPr>
          <a:xfrm>
            <a:off x="366477" y="1628533"/>
            <a:ext cx="7124983" cy="456311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just">
              <a:lnSpc>
                <a:spcPct val="115000"/>
              </a:lnSpc>
              <a:defRPr sz="1200" b="1"/>
            </a:pPr>
            <a:r>
              <a:rPr dirty="0"/>
              <a:t>Labor force</a:t>
            </a:r>
            <a:r>
              <a:rPr b="0" dirty="0"/>
              <a:t>: Persons classified as employed or unemployed.</a:t>
            </a:r>
          </a:p>
          <a:p>
            <a:pPr indent="457200" algn="just">
              <a:lnSpc>
                <a:spcPct val="115000"/>
              </a:lnSpc>
              <a:defRPr sz="1200"/>
            </a:pPr>
            <a:r>
              <a:rPr dirty="0"/>
              <a:t> </a:t>
            </a:r>
          </a:p>
          <a:p>
            <a:pPr algn="just">
              <a:lnSpc>
                <a:spcPct val="115000"/>
              </a:lnSpc>
              <a:defRPr sz="1200" b="1"/>
            </a:pPr>
            <a:r>
              <a:rPr dirty="0"/>
              <a:t>Employed persons:</a:t>
            </a:r>
            <a:r>
              <a:rPr b="0" dirty="0"/>
              <a:t> Persons 16 years and over in the civilian noninstitutional population who, during the reference week, (a) did any work at all (at least 1 hour) as paid employees; worked in their own business, profession, or on their own farm, or worked 15 hours or more as unpaid workers in an enterprise operated by a member of the family; and (b) all those who were not working but who had jobs or businesses from which they were temporarily absent because of vacation, illness, bad weather, childcare problems, maternity or paternity leave, labor-management dispute, job training, or other family or personal reasons, whether or not they were paid for the time off or were seeking other jobs. Each employed person is counted only once, even if he or she holds more than one job. Excluded are persons whose only activity consisted of work around their own house (painting, repairing, or own home housework) or volunteer work for religious, charitable, and other organizations.</a:t>
            </a:r>
          </a:p>
          <a:p>
            <a:pPr indent="457200" algn="just">
              <a:lnSpc>
                <a:spcPct val="115000"/>
              </a:lnSpc>
              <a:defRPr sz="1200"/>
            </a:pPr>
            <a:r>
              <a:rPr dirty="0"/>
              <a:t> </a:t>
            </a:r>
          </a:p>
          <a:p>
            <a:pPr algn="just">
              <a:lnSpc>
                <a:spcPct val="115000"/>
              </a:lnSpc>
              <a:defRPr sz="1200" b="1"/>
            </a:pPr>
            <a:r>
              <a:rPr dirty="0"/>
              <a:t>Unemployed persons: </a:t>
            </a:r>
            <a:r>
              <a:rPr b="0" dirty="0"/>
              <a:t>Persons aged 16 years and older who had no employment during the reference week, were available for work, except for temporary illness, and had made specific efforts to find employment sometime during the 4-week period ending with the reference week. Persons who were waiting to be recalled to a job from which they had been laid off need not have been looking for work to be classified as unemployed.</a:t>
            </a:r>
          </a:p>
          <a:p>
            <a:pPr indent="457200" algn="just">
              <a:lnSpc>
                <a:spcPct val="115000"/>
              </a:lnSpc>
              <a:defRPr sz="1200"/>
            </a:pPr>
            <a:r>
              <a:rPr dirty="0"/>
              <a:t> </a:t>
            </a:r>
          </a:p>
          <a:p>
            <a:pPr algn="just">
              <a:lnSpc>
                <a:spcPct val="115000"/>
              </a:lnSpc>
              <a:defRPr sz="1200" b="1"/>
            </a:pPr>
            <a:r>
              <a:rPr dirty="0"/>
              <a:t>Unemployment rate:</a:t>
            </a:r>
            <a:r>
              <a:rPr b="0" dirty="0"/>
              <a:t> The unemployment rate represents the number unemployed as a percent of the labor force.</a:t>
            </a:r>
          </a:p>
        </p:txBody>
      </p:sp>
      <p:sp>
        <p:nvSpPr>
          <p:cNvPr id="234" name="TextBox 1"/>
          <p:cNvSpPr txBox="1"/>
          <p:nvPr/>
        </p:nvSpPr>
        <p:spPr>
          <a:xfrm>
            <a:off x="1358899" y="9524999"/>
            <a:ext cx="2647555" cy="196122"/>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p>
            <a:pPr>
              <a:lnSpc>
                <a:spcPts val="1600"/>
              </a:lnSpc>
              <a:tabLst>
                <a:tab pos="254000" algn="l"/>
              </a:tabLst>
              <a:defRPr sz="1200" b="1">
                <a:solidFill>
                  <a:srgbClr val="FFFFFF"/>
                </a:solidFill>
                <a:latin typeface="Century Gothic"/>
                <a:ea typeface="Century Gothic"/>
                <a:cs typeface="Century Gothic"/>
                <a:sym typeface="Century Gothic"/>
              </a:defRPr>
            </a:pPr>
            <a:r>
              <a:rPr dirty="0"/>
              <a:t>Source:</a:t>
            </a:r>
            <a:r>
              <a:rPr b="0" dirty="0">
                <a:solidFill>
                  <a:srgbClr val="000000"/>
                </a:solidFill>
                <a:latin typeface="Times New Roman"/>
                <a:ea typeface="Times New Roman"/>
                <a:cs typeface="Times New Roman"/>
                <a:sym typeface="Times New Roman"/>
              </a:rPr>
              <a:t> </a:t>
            </a:r>
            <a:r>
              <a:rPr dirty="0"/>
              <a:t>US Bureau of Labor Statistics</a:t>
            </a:r>
          </a:p>
        </p:txBody>
      </p:sp>
      <p:sp>
        <p:nvSpPr>
          <p:cNvPr id="235" name="TextBox 1"/>
          <p:cNvSpPr txBox="1"/>
          <p:nvPr/>
        </p:nvSpPr>
        <p:spPr>
          <a:xfrm>
            <a:off x="76199" y="769142"/>
            <a:ext cx="5713704" cy="229682"/>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p>
            <a:pPr algn="ctr">
              <a:lnSpc>
                <a:spcPts val="1600"/>
              </a:lnSpc>
              <a:tabLst>
                <a:tab pos="736600" algn="l"/>
              </a:tabLst>
              <a:defRPr sz="2400" b="1">
                <a:solidFill>
                  <a:srgbClr val="FFFFFF"/>
                </a:solidFill>
                <a:latin typeface="Century Gothic"/>
                <a:ea typeface="Century Gothic"/>
                <a:cs typeface="Century Gothic"/>
                <a:sym typeface="Century Gothic"/>
              </a:defRPr>
            </a:pPr>
            <a:r>
              <a:rPr dirty="0"/>
              <a:t>Labor</a:t>
            </a:r>
            <a:r>
              <a:rPr b="0" dirty="0">
                <a:solidFill>
                  <a:srgbClr val="000000"/>
                </a:solidFill>
              </a:rPr>
              <a:t> </a:t>
            </a:r>
            <a:r>
              <a:rPr dirty="0"/>
              <a:t>Market Report:</a:t>
            </a:r>
            <a:r>
              <a:rPr b="0" dirty="0">
                <a:solidFill>
                  <a:srgbClr val="000000"/>
                </a:solidFill>
              </a:rPr>
              <a:t> </a:t>
            </a:r>
            <a:r>
              <a:rPr dirty="0"/>
              <a:t>Verdugo</a:t>
            </a:r>
            <a:r>
              <a:rPr b="0" dirty="0">
                <a:solidFill>
                  <a:srgbClr val="000000"/>
                </a:solidFill>
              </a:rPr>
              <a:t> </a:t>
            </a:r>
            <a:r>
              <a:rPr dirty="0"/>
              <a:t>Region</a:t>
            </a:r>
          </a:p>
        </p:txBody>
      </p:sp>
      <p:sp>
        <p:nvSpPr>
          <p:cNvPr id="236" name="Rectangle 15"/>
          <p:cNvSpPr txBox="1"/>
          <p:nvPr/>
        </p:nvSpPr>
        <p:spPr>
          <a:xfrm>
            <a:off x="286808" y="424226"/>
            <a:ext cx="4913533" cy="293155"/>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lnSpc>
                <a:spcPts val="1600"/>
              </a:lnSpc>
              <a:tabLst>
                <a:tab pos="736600" algn="l"/>
              </a:tabLst>
              <a:defRPr sz="1400" b="1">
                <a:solidFill>
                  <a:srgbClr val="FFFFFF"/>
                </a:solidFill>
                <a:latin typeface="Century Gothic"/>
                <a:ea typeface="Century Gothic"/>
                <a:cs typeface="Century Gothic"/>
                <a:sym typeface="Century Gothic"/>
              </a:defRPr>
            </a:pPr>
            <a:r>
              <a:rPr dirty="0"/>
              <a:t>Verdugo</a:t>
            </a:r>
            <a:r>
              <a:rPr b="0" dirty="0">
                <a:solidFill>
                  <a:srgbClr val="000000"/>
                </a:solidFill>
              </a:rPr>
              <a:t> </a:t>
            </a:r>
            <a:r>
              <a:rPr dirty="0"/>
              <a:t>Workforce</a:t>
            </a:r>
            <a:r>
              <a:rPr b="0" dirty="0">
                <a:solidFill>
                  <a:srgbClr val="000000"/>
                </a:solidFill>
              </a:rPr>
              <a:t> </a:t>
            </a:r>
            <a:r>
              <a:rPr dirty="0"/>
              <a:t>Development</a:t>
            </a:r>
            <a:r>
              <a:rPr b="0" dirty="0">
                <a:solidFill>
                  <a:srgbClr val="000000"/>
                </a:solidFill>
              </a:rPr>
              <a:t> </a:t>
            </a:r>
            <a:r>
              <a:rPr dirty="0"/>
              <a:t>Board</a:t>
            </a:r>
          </a:p>
        </p:txBody>
      </p:sp>
      <p:sp>
        <p:nvSpPr>
          <p:cNvPr id="237" name="TextBox 1"/>
          <p:cNvSpPr txBox="1"/>
          <p:nvPr/>
        </p:nvSpPr>
        <p:spPr>
          <a:xfrm>
            <a:off x="6260123" y="496760"/>
            <a:ext cx="1492819" cy="465577"/>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algn="ctr">
              <a:lnSpc>
                <a:spcPts val="1900"/>
              </a:lnSpc>
              <a:defRPr sz="1400" b="1">
                <a:solidFill>
                  <a:srgbClr val="2A3E92"/>
                </a:solidFill>
                <a:latin typeface="Century Gothic"/>
                <a:ea typeface="Century Gothic"/>
                <a:cs typeface="Century Gothic"/>
                <a:sym typeface="Century Gothic"/>
              </a:defRPr>
            </a:pPr>
            <a:r>
              <a:rPr lang="en-US" dirty="0">
                <a:solidFill>
                  <a:schemeClr val="accent5">
                    <a:lumMod val="50000"/>
                  </a:schemeClr>
                </a:solidFill>
              </a:rPr>
              <a:t>December 2023</a:t>
            </a:r>
          </a:p>
          <a:p>
            <a:pPr algn="ctr">
              <a:lnSpc>
                <a:spcPts val="1900"/>
              </a:lnSpc>
              <a:defRPr sz="1400" b="1">
                <a:solidFill>
                  <a:srgbClr val="2A3E92"/>
                </a:solidFill>
                <a:latin typeface="Century Gothic"/>
                <a:ea typeface="Century Gothic"/>
                <a:cs typeface="Century Gothic"/>
                <a:sym typeface="Century Gothic"/>
              </a:defRPr>
            </a:pPr>
            <a:r>
              <a:rPr lang="en-US" dirty="0">
                <a:solidFill>
                  <a:schemeClr val="accent5">
                    <a:lumMod val="50000"/>
                  </a:schemeClr>
                </a:solidFill>
              </a:rPr>
              <a:t>Quarterly Issue</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14242</TotalTime>
  <Words>998</Words>
  <Application>Microsoft Office PowerPoint</Application>
  <PresentationFormat>Custom</PresentationFormat>
  <Paragraphs>113</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Century Gothic</vt:lpstr>
      <vt:lpstr>Helvetica</vt:lpstr>
      <vt:lpstr>Times New Roman</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Velasco, Judith</dc:creator>
  <cp:lastModifiedBy>Kurdoghlian, Lori</cp:lastModifiedBy>
  <cp:revision>107</cp:revision>
  <cp:lastPrinted>2023-10-25T16:58:32Z</cp:lastPrinted>
  <dcterms:modified xsi:type="dcterms:W3CDTF">2024-02-06T19:46:14Z</dcterms:modified>
</cp:coreProperties>
</file>